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aleway"/>
      <p:regular r:id="rId32"/>
      <p:bold r:id="rId33"/>
      <p:italic r:id="rId34"/>
      <p:boldItalic r:id="rId35"/>
    </p:embeddedFont>
    <p:embeddedFont>
      <p:font typeface="Red Hat Display"/>
      <p:regular r:id="rId36"/>
      <p:bold r:id="rId37"/>
      <p:italic r:id="rId38"/>
      <p:boldItalic r:id="rId39"/>
    </p:embeddedFont>
    <p:embeddedFont>
      <p:font typeface="Red Hat Text"/>
      <p:regular r:id="rId40"/>
      <p:bold r:id="rId41"/>
      <p:italic r:id="rId42"/>
      <p:boldItalic r:id="rId43"/>
    </p:embeddedFont>
    <p:embeddedFont>
      <p:font typeface="Source Sans Pr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1BE5FA-201F-4FBB-838F-8586C4445BB0}">
  <a:tblStyle styleId="{021BE5FA-201F-4FBB-838F-8586C4445BB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5817090-5CC1-4215-A913-3E77E847EBD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edHatText-regular.fntdata"/><Relationship Id="rId20" Type="http://schemas.openxmlformats.org/officeDocument/2006/relationships/slide" Target="slides/slide13.xml"/><Relationship Id="rId42" Type="http://schemas.openxmlformats.org/officeDocument/2006/relationships/font" Target="fonts/RedHatText-italic.fntdata"/><Relationship Id="rId41" Type="http://schemas.openxmlformats.org/officeDocument/2006/relationships/font" Target="fonts/RedHatText-bold.fntdata"/><Relationship Id="rId22" Type="http://schemas.openxmlformats.org/officeDocument/2006/relationships/slide" Target="slides/slide15.xml"/><Relationship Id="rId44" Type="http://schemas.openxmlformats.org/officeDocument/2006/relationships/font" Target="fonts/SourceSansPro-regular.fntdata"/><Relationship Id="rId21" Type="http://schemas.openxmlformats.org/officeDocument/2006/relationships/slide" Target="slides/slide14.xml"/><Relationship Id="rId43" Type="http://schemas.openxmlformats.org/officeDocument/2006/relationships/font" Target="fonts/RedHatText-boldItalic.fntdata"/><Relationship Id="rId24" Type="http://schemas.openxmlformats.org/officeDocument/2006/relationships/slide" Target="slides/slide17.xml"/><Relationship Id="rId46" Type="http://schemas.openxmlformats.org/officeDocument/2006/relationships/font" Target="fonts/SourceSansPro-italic.fntdata"/><Relationship Id="rId23" Type="http://schemas.openxmlformats.org/officeDocument/2006/relationships/slide" Target="slides/slide16.xml"/><Relationship Id="rId45" Type="http://schemas.openxmlformats.org/officeDocument/2006/relationships/font" Target="fonts/SourceSans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SourceSansPro-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aleway-bold.fntdata"/><Relationship Id="rId10" Type="http://schemas.openxmlformats.org/officeDocument/2006/relationships/slide" Target="slides/slide3.xml"/><Relationship Id="rId32" Type="http://schemas.openxmlformats.org/officeDocument/2006/relationships/font" Target="fonts/Raleway-regular.fntdata"/><Relationship Id="rId13" Type="http://schemas.openxmlformats.org/officeDocument/2006/relationships/slide" Target="slides/slide6.xml"/><Relationship Id="rId35" Type="http://schemas.openxmlformats.org/officeDocument/2006/relationships/font" Target="fonts/Raleway-boldItalic.fntdata"/><Relationship Id="rId12" Type="http://schemas.openxmlformats.org/officeDocument/2006/relationships/slide" Target="slides/slide5.xml"/><Relationship Id="rId34" Type="http://schemas.openxmlformats.org/officeDocument/2006/relationships/font" Target="fonts/Raleway-italic.fntdata"/><Relationship Id="rId15" Type="http://schemas.openxmlformats.org/officeDocument/2006/relationships/slide" Target="slides/slide8.xml"/><Relationship Id="rId37" Type="http://schemas.openxmlformats.org/officeDocument/2006/relationships/font" Target="fonts/RedHatDisplay-bold.fntdata"/><Relationship Id="rId14" Type="http://schemas.openxmlformats.org/officeDocument/2006/relationships/slide" Target="slides/slide7.xml"/><Relationship Id="rId36" Type="http://schemas.openxmlformats.org/officeDocument/2006/relationships/font" Target="fonts/RedHatDisplay-regular.fntdata"/><Relationship Id="rId17" Type="http://schemas.openxmlformats.org/officeDocument/2006/relationships/slide" Target="slides/slide10.xml"/><Relationship Id="rId39" Type="http://schemas.openxmlformats.org/officeDocument/2006/relationships/font" Target="fonts/RedHatDisplay-boldItalic.fntdata"/><Relationship Id="rId16" Type="http://schemas.openxmlformats.org/officeDocument/2006/relationships/slide" Target="slides/slide9.xml"/><Relationship Id="rId38" Type="http://schemas.openxmlformats.org/officeDocument/2006/relationships/font" Target="fonts/RedHatDisplay-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4f9bc960c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104f9bc960c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2f820537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2f820537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en" sz="1200">
                <a:solidFill>
                  <a:schemeClr val="dk1"/>
                </a:solidFill>
              </a:rPr>
              <a:t>As said before, the model won’t perform well if the predicted time is too far away from now, to solve the problem, we can update the data and refit the model. That’s to say, we can maintain a window of one year and delete oldest month add the </a:t>
            </a:r>
            <a:r>
              <a:rPr lang="en" sz="1200">
                <a:solidFill>
                  <a:schemeClr val="dk1"/>
                </a:solidFill>
              </a:rPr>
              <a:t>recent</a:t>
            </a:r>
            <a:r>
              <a:rPr lang="en" sz="1200">
                <a:solidFill>
                  <a:schemeClr val="dk1"/>
                </a:solidFill>
              </a:rPr>
              <a:t> corresponding month. For example,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One thing that is </a:t>
            </a:r>
            <a:r>
              <a:rPr lang="en" sz="1200">
                <a:solidFill>
                  <a:schemeClr val="dk1"/>
                </a:solidFill>
              </a:rPr>
              <a:t>truly important is we need to make sure the updated data still have all the variables we need. For example, the 2020 March data doesn’t contain bike_id per trip, this will make us unable to calculate the availability bikes proportion and thus unable to have our response variable.</a:t>
            </a:r>
            <a:endParaRPr sz="1200">
              <a:solidFill>
                <a:schemeClr val="dk1"/>
              </a:solidFill>
            </a:endParaRPr>
          </a:p>
          <a:p>
            <a:pPr indent="0" lvl="0" marL="0" rtl="0" algn="l">
              <a:lnSpc>
                <a:spcPct val="115000"/>
              </a:lnSpc>
              <a:spcBef>
                <a:spcPts val="1200"/>
              </a:spcBef>
              <a:spcAft>
                <a:spcPts val="1200"/>
              </a:spcAft>
              <a:buNone/>
            </a:pPr>
            <a:r>
              <a:t/>
            </a:r>
            <a:endParaRPr sz="1700">
              <a:solidFill>
                <a:srgbClr val="E32D9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3b1ec96f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3b1ec96f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49587301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49587301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49587301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49587301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We also wanted to know if the majority of the reshuffles were meant for the trucks to take away the bikes or bring in more bikes</a:t>
            </a:r>
            <a:endParaRPr sz="1200">
              <a:solidFill>
                <a:schemeClr val="dk1"/>
              </a:solidFill>
              <a:latin typeface="Source Sans Pro"/>
              <a:ea typeface="Source Sans Pro"/>
              <a:cs typeface="Source Sans Pro"/>
              <a:sym typeface="Source Sans Pro"/>
            </a:endParaRPr>
          </a:p>
          <a:p>
            <a:pPr indent="-304800" lvl="1" marL="9144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After a bit of digging into the data,  we found that the trucks were more likely to take away the bikes as the availability reached higher levels. </a:t>
            </a:r>
            <a:endParaRPr sz="1200">
              <a:solidFill>
                <a:schemeClr val="dk1"/>
              </a:solidFill>
              <a:latin typeface="Source Sans Pro"/>
              <a:ea typeface="Source Sans Pro"/>
              <a:cs typeface="Source Sans Pro"/>
              <a:sym typeface="Source Sans Pro"/>
            </a:endParaRPr>
          </a:p>
          <a:p>
            <a:pPr indent="-304800" lvl="1" marL="9144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The majority of the reshuffling that happen at the peak availability, was the trucks taking away the bikes. Obvious but felt the need to confirm.</a:t>
            </a:r>
            <a:endParaRPr sz="12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49587301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49587301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That 0.4 ensures that riders would have enough bikes to ride, and at the same time lower rebalancing needs especially when reaching extremely high or low availability. More station spots allows rebalancing to be performed at significantly longer intervals.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Using our model to predict availability at a station at a particular time, we would be able to identify certain patterns in clusters of stations where there is a shortage of bikes or surplus of bikes at certain time periods (like our cluster).</a:t>
            </a:r>
            <a:endParaRPr>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49587301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49587301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chemeClr val="dk1"/>
              </a:buClr>
              <a:buSzPts val="800"/>
              <a:buFont typeface="Source Sans Pro"/>
              <a:buChar char="●"/>
            </a:pPr>
            <a:r>
              <a:rPr lang="en" sz="900">
                <a:solidFill>
                  <a:schemeClr val="dk1"/>
                </a:solidFill>
                <a:latin typeface="Source Sans Pro"/>
                <a:ea typeface="Source Sans Pro"/>
                <a:cs typeface="Source Sans Pro"/>
                <a:sym typeface="Source Sans Pro"/>
              </a:rPr>
              <a:t>After we understand the characteristics of different clusters / stations, we translate that to an actionable reshuffling strategy</a:t>
            </a:r>
            <a:endParaRPr sz="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3b1ec96f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3b1ec96f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4f9bc960c_0_2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04f9bc960c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2f820529d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02f820529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2f82053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2f82053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Source Sans Pro"/>
                <a:ea typeface="Source Sans Pro"/>
                <a:cs typeface="Source Sans Pro"/>
                <a:sym typeface="Source Sans Pro"/>
              </a:rPr>
              <a:t>The data needed to be  transformed into a structure that could be fed into a predictive classification model</a:t>
            </a:r>
            <a:endParaRPr sz="1400">
              <a:solidFill>
                <a:schemeClr val="dk1"/>
              </a:solidFill>
              <a:latin typeface="Source Sans Pro"/>
              <a:ea typeface="Source Sans Pro"/>
              <a:cs typeface="Source Sans Pro"/>
              <a:sym typeface="Source Sans Pro"/>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raw data, each observation had information regarding the start and end of a trip, an optimal way to change this was to divide it into 2 separate trips</a:t>
            </a:r>
            <a:endParaRPr/>
          </a:p>
          <a:p>
            <a:pPr indent="-298450" lvl="0" marL="457200" rtl="0" algn="l">
              <a:spcBef>
                <a:spcPts val="0"/>
              </a:spcBef>
              <a:spcAft>
                <a:spcPts val="0"/>
              </a:spcAft>
              <a:buSzPts val="1100"/>
              <a:buChar char="-"/>
            </a:pPr>
            <a:r>
              <a:rPr lang="en"/>
              <a:t>Pick up</a:t>
            </a:r>
            <a:endParaRPr/>
          </a:p>
          <a:p>
            <a:pPr indent="-298450" lvl="0" marL="457200" rtl="0" algn="l">
              <a:spcBef>
                <a:spcPts val="0"/>
              </a:spcBef>
              <a:spcAft>
                <a:spcPts val="0"/>
              </a:spcAft>
              <a:buSzPts val="1100"/>
              <a:buChar char="-"/>
            </a:pPr>
            <a:r>
              <a:rPr lang="en"/>
              <a:t>Drop off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15% was chosen as the threshold because it is a low enough value for a bike to be unavailable by the time a rider reaches a station</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3b1ec96f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3b1ec96f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Skim through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4dcf73ae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4dcf73ae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4dcf73ae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4dcf73ae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4e3912a0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4e3912a0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4e3912a0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4e3912a0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4f9bc960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4f9bc960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Clr>
                <a:schemeClr val="dk1"/>
              </a:buClr>
              <a:buSzPts val="1200"/>
              <a:buFont typeface="Source Sans Pro"/>
              <a:buChar char="○"/>
            </a:pPr>
            <a:r>
              <a:t/>
            </a:r>
            <a:endParaRPr sz="12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3b1ec96f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3b1ec96f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3b1ec96f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3b1ec96f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important point to note here is that each observation contained information about the start trip and end trip combined, which we did not want when fitting the data</a:t>
            </a:r>
            <a:endParaRPr/>
          </a:p>
          <a:p>
            <a:pPr indent="0" lvl="0" marL="0" rtl="0" algn="l">
              <a:spcBef>
                <a:spcPts val="0"/>
              </a:spcBef>
              <a:spcAft>
                <a:spcPts val="0"/>
              </a:spcAft>
              <a:buNone/>
            </a:pPr>
            <a:r>
              <a:rPr lang="en"/>
              <a:t>-not fatal flaw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4db8dcbd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4db8dcbd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Source Sans Pro"/>
                <a:ea typeface="Source Sans Pro"/>
                <a:cs typeface="Source Sans Pro"/>
                <a:sym typeface="Source Sans Pro"/>
              </a:rPr>
              <a:t>The data needed to be  transformed into a structure that could be fed into a predictive classification model</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000"/>
              </a:spcBef>
              <a:spcAft>
                <a:spcPts val="0"/>
              </a:spcAft>
              <a:buNone/>
            </a:pPr>
            <a:r>
              <a:rPr lang="en" sz="1400">
                <a:solidFill>
                  <a:schemeClr val="dk1"/>
                </a:solidFill>
                <a:latin typeface="Source Sans Pro"/>
                <a:ea typeface="Source Sans Pro"/>
                <a:cs typeface="Source Sans Pro"/>
                <a:sym typeface="Source Sans Pro"/>
              </a:rPr>
              <a:t>(we added … )</a:t>
            </a:r>
            <a:endParaRPr sz="1400">
              <a:solidFill>
                <a:schemeClr val="dk1"/>
              </a:solidFill>
              <a:latin typeface="Source Sans Pro"/>
              <a:ea typeface="Source Sans Pro"/>
              <a:cs typeface="Source Sans Pro"/>
              <a:sym typeface="Source Sans Pro"/>
            </a:endParaRPr>
          </a:p>
          <a:p>
            <a:pPr indent="0" lvl="0" marL="0" rtl="0" algn="l">
              <a:spcBef>
                <a:spcPts val="10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2d6e9891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2d6e9891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4ac3a211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4ac3a211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We wanted to start with fewer subset of stations to focus on building an accurate model first before building up to other clusters</a:t>
            </a:r>
            <a:endParaRPr sz="1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2f820537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2f820537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Why RF model:</a:t>
            </a:r>
            <a:endParaRPr sz="1400">
              <a:solidFill>
                <a:schemeClr val="dk1"/>
              </a:solidFill>
              <a:latin typeface="Source Sans Pro"/>
              <a:ea typeface="Source Sans Pro"/>
              <a:cs typeface="Source Sans Pro"/>
              <a:sym typeface="Source Sans Pro"/>
            </a:endParaRPr>
          </a:p>
          <a:p>
            <a:pPr indent="-317500" lvl="1" marL="914400" rtl="0" algn="l">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 </a:t>
            </a:r>
            <a:r>
              <a:rPr lang="en" sz="1400">
                <a:solidFill>
                  <a:schemeClr val="dk1"/>
                </a:solidFill>
                <a:latin typeface="Source Sans Pro"/>
                <a:ea typeface="Source Sans Pro"/>
                <a:cs typeface="Source Sans Pro"/>
                <a:sym typeface="Source Sans Pro"/>
              </a:rPr>
              <a:t>we tried different models (logistic regression) and did not get good results.</a:t>
            </a:r>
            <a:endParaRPr sz="1400">
              <a:solidFill>
                <a:schemeClr val="dk1"/>
              </a:solidFill>
              <a:latin typeface="Source Sans Pro"/>
              <a:ea typeface="Source Sans Pro"/>
              <a:cs typeface="Source Sans Pro"/>
              <a:sym typeface="Source Sans Pro"/>
            </a:endParaRPr>
          </a:p>
          <a:p>
            <a:pPr indent="-317500" lvl="1" marL="914400" rtl="0" algn="l">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 lR and RF are all classification models but LR gets much lower accuracy compared to Random Forest </a:t>
            </a:r>
            <a:endParaRPr sz="1400">
              <a:solidFill>
                <a:schemeClr val="dk1"/>
              </a:solidFill>
              <a:latin typeface="Source Sans Pro"/>
              <a:ea typeface="Source Sans Pro"/>
              <a:cs typeface="Source Sans Pro"/>
              <a:sym typeface="Source Sans Pro"/>
            </a:endParaRPr>
          </a:p>
          <a:p>
            <a:pPr indent="-317500" lvl="0" marL="457200" rtl="0" algn="l">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Why sample: </a:t>
            </a:r>
            <a:endParaRPr sz="1400">
              <a:solidFill>
                <a:schemeClr val="dk1"/>
              </a:solidFill>
              <a:latin typeface="Source Sans Pro"/>
              <a:ea typeface="Source Sans Pro"/>
              <a:cs typeface="Source Sans Pro"/>
              <a:sym typeface="Source Sans Pro"/>
            </a:endParaRPr>
          </a:p>
          <a:p>
            <a:pPr indent="-317500" lvl="1" marL="914400" rtl="0" algn="l">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Because of our 20% threshold for the proportion of available bikes, there was a high imbalance in our response variable.</a:t>
            </a:r>
            <a:endParaRPr sz="1400">
              <a:solidFill>
                <a:schemeClr val="dk1"/>
              </a:solidFill>
              <a:latin typeface="Source Sans Pro"/>
              <a:ea typeface="Source Sans Pro"/>
              <a:cs typeface="Source Sans Pro"/>
              <a:sym typeface="Source Sans Pro"/>
            </a:endParaRPr>
          </a:p>
          <a:p>
            <a:pPr indent="-317500" lvl="0" marL="457200" rtl="0" algn="l">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Explain the confusion matrix, meaning :</a:t>
            </a:r>
            <a:endParaRPr sz="1400">
              <a:solidFill>
                <a:schemeClr val="dk1"/>
              </a:solidFill>
              <a:latin typeface="Source Sans Pro"/>
              <a:ea typeface="Source Sans Pro"/>
              <a:cs typeface="Source Sans Pro"/>
              <a:sym typeface="Source Sans Pro"/>
            </a:endParaRPr>
          </a:p>
          <a:p>
            <a:pPr indent="-317500" lvl="1" marL="914400" rtl="0" algn="l">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The records that are classified right</a:t>
            </a:r>
            <a:endParaRPr sz="1400">
              <a:solidFill>
                <a:schemeClr val="dk1"/>
              </a:solidFill>
              <a:latin typeface="Source Sans Pro"/>
              <a:ea typeface="Source Sans Pro"/>
              <a:cs typeface="Source Sans Pro"/>
              <a:sym typeface="Source Sans Pro"/>
            </a:endParaRPr>
          </a:p>
          <a:p>
            <a:pPr indent="-317500" lvl="1" marL="914400" rtl="0" algn="l">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The records that are classified wrong</a:t>
            </a:r>
            <a:endParaRPr sz="1400">
              <a:solidFill>
                <a:schemeClr val="dk1"/>
              </a:solidFill>
              <a:latin typeface="Source Sans Pro"/>
              <a:ea typeface="Source Sans Pro"/>
              <a:cs typeface="Source Sans Pro"/>
              <a:sym typeface="Source Sans Pro"/>
            </a:endParaRPr>
          </a:p>
          <a:p>
            <a:pPr indent="-317500" lvl="1" marL="914400" rtl="0" algn="l">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The accuracy</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200"/>
              </a:spcBef>
              <a:spcAft>
                <a:spcPts val="1200"/>
              </a:spcAft>
              <a:buNone/>
            </a:pPr>
            <a:r>
              <a:t/>
            </a:r>
            <a:endParaRPr sz="14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3b1ec96f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3b1ec96f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en" sz="1200">
                <a:solidFill>
                  <a:schemeClr val="dk1"/>
                </a:solidFill>
              </a:rPr>
              <a:t>The model input should be [time] [weather] [station_id ]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a:t>
            </a:r>
            <a:r>
              <a:rPr lang="en" sz="1200">
                <a:solidFill>
                  <a:schemeClr val="dk1"/>
                </a:solidFill>
              </a:rPr>
              <a:t>ecause the collected data for model </a:t>
            </a:r>
            <a:r>
              <a:rPr lang="en" sz="1200">
                <a:solidFill>
                  <a:schemeClr val="dk1"/>
                </a:solidFill>
              </a:rPr>
              <a:t>fitting</a:t>
            </a:r>
            <a:r>
              <a:rPr lang="en" sz="1200">
                <a:solidFill>
                  <a:schemeClr val="dk1"/>
                </a:solidFill>
              </a:rPr>
              <a:t> and the forecast data for prediction could be quite different. The </a:t>
            </a:r>
            <a:r>
              <a:rPr lang="en" sz="1200">
                <a:solidFill>
                  <a:schemeClr val="dk1"/>
                </a:solidFill>
              </a:rPr>
              <a:t>longer</a:t>
            </a:r>
            <a:r>
              <a:rPr lang="en" sz="1200">
                <a:solidFill>
                  <a:schemeClr val="dk1"/>
                </a:solidFill>
              </a:rPr>
              <a:t> the time, the less accurate the weather forecast could be. Also, you never know what will happen in the future, for example, after COVID-19, in 2020, a lot of companies allowed their employees to work from home and less people would go to offices. This could cause dramatic drop in bike use and the </a:t>
            </a:r>
            <a:r>
              <a:rPr lang="en" sz="1200">
                <a:solidFill>
                  <a:schemeClr val="dk1"/>
                </a:solidFill>
              </a:rPr>
              <a:t>model based on past data would not be that useful</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5"/>
            </a:gs>
            <a:gs pos="100000">
              <a:schemeClr val="accent4"/>
            </a:gs>
          </a:gsLst>
          <a:lin ang="18900044" scaled="0"/>
        </a:gradFill>
      </p:bgPr>
    </p:bg>
    <p:spTree>
      <p:nvGrpSpPr>
        <p:cNvPr id="58" name="Shape 58"/>
        <p:cNvGrpSpPr/>
        <p:nvPr/>
      </p:nvGrpSpPr>
      <p:grpSpPr>
        <a:xfrm>
          <a:off x="0" y="0"/>
          <a:ext cx="0" cy="0"/>
          <a:chOff x="0" y="0"/>
          <a:chExt cx="0" cy="0"/>
        </a:xfrm>
      </p:grpSpPr>
      <p:sp>
        <p:nvSpPr>
          <p:cNvPr id="59" name="Google Shape;59;p14"/>
          <p:cNvSpPr/>
          <p:nvPr/>
        </p:nvSpPr>
        <p:spPr>
          <a:xfrm rot="5400000">
            <a:off x="254825" y="626250"/>
            <a:ext cx="3366900" cy="3891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 name="Google Shape;60;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1" name="Google Shape;61;p14"/>
          <p:cNvSpPr txBox="1"/>
          <p:nvPr>
            <p:ph type="ctrTitle"/>
          </p:nvPr>
        </p:nvSpPr>
        <p:spPr>
          <a:xfrm>
            <a:off x="4207975" y="1510600"/>
            <a:ext cx="4047900" cy="21222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4800"/>
              <a:buNone/>
              <a:defRPr sz="4800">
                <a:solidFill>
                  <a:schemeClr val="lt1"/>
                </a:solidFill>
              </a:defRPr>
            </a:lvl1pPr>
            <a:lvl2pPr lvl="1" rtl="0" algn="l">
              <a:lnSpc>
                <a:spcPct val="90000"/>
              </a:lnSpc>
              <a:spcBef>
                <a:spcPts val="0"/>
              </a:spcBef>
              <a:spcAft>
                <a:spcPts val="0"/>
              </a:spcAft>
              <a:buClr>
                <a:schemeClr val="lt1"/>
              </a:buClr>
              <a:buSzPts val="4800"/>
              <a:buNone/>
              <a:defRPr sz="4800">
                <a:solidFill>
                  <a:schemeClr val="lt1"/>
                </a:solidFill>
              </a:defRPr>
            </a:lvl2pPr>
            <a:lvl3pPr lvl="2" rtl="0" algn="l">
              <a:lnSpc>
                <a:spcPct val="90000"/>
              </a:lnSpc>
              <a:spcBef>
                <a:spcPts val="0"/>
              </a:spcBef>
              <a:spcAft>
                <a:spcPts val="0"/>
              </a:spcAft>
              <a:buClr>
                <a:schemeClr val="lt1"/>
              </a:buClr>
              <a:buSzPts val="4800"/>
              <a:buNone/>
              <a:defRPr sz="4800">
                <a:solidFill>
                  <a:schemeClr val="lt1"/>
                </a:solidFill>
              </a:defRPr>
            </a:lvl3pPr>
            <a:lvl4pPr lvl="3" rtl="0" algn="l">
              <a:lnSpc>
                <a:spcPct val="90000"/>
              </a:lnSpc>
              <a:spcBef>
                <a:spcPts val="0"/>
              </a:spcBef>
              <a:spcAft>
                <a:spcPts val="0"/>
              </a:spcAft>
              <a:buClr>
                <a:schemeClr val="lt1"/>
              </a:buClr>
              <a:buSzPts val="4800"/>
              <a:buNone/>
              <a:defRPr sz="4800">
                <a:solidFill>
                  <a:schemeClr val="lt1"/>
                </a:solidFill>
              </a:defRPr>
            </a:lvl4pPr>
            <a:lvl5pPr lvl="4" rtl="0" algn="l">
              <a:lnSpc>
                <a:spcPct val="90000"/>
              </a:lnSpc>
              <a:spcBef>
                <a:spcPts val="0"/>
              </a:spcBef>
              <a:spcAft>
                <a:spcPts val="0"/>
              </a:spcAft>
              <a:buClr>
                <a:schemeClr val="lt1"/>
              </a:buClr>
              <a:buSzPts val="4800"/>
              <a:buNone/>
              <a:defRPr sz="4800">
                <a:solidFill>
                  <a:schemeClr val="lt1"/>
                </a:solidFill>
              </a:defRPr>
            </a:lvl5pPr>
            <a:lvl6pPr lvl="5" rtl="0" algn="l">
              <a:lnSpc>
                <a:spcPct val="90000"/>
              </a:lnSpc>
              <a:spcBef>
                <a:spcPts val="0"/>
              </a:spcBef>
              <a:spcAft>
                <a:spcPts val="0"/>
              </a:spcAft>
              <a:buClr>
                <a:schemeClr val="lt1"/>
              </a:buClr>
              <a:buSzPts val="4800"/>
              <a:buNone/>
              <a:defRPr sz="4800">
                <a:solidFill>
                  <a:schemeClr val="lt1"/>
                </a:solidFill>
              </a:defRPr>
            </a:lvl6pPr>
            <a:lvl7pPr lvl="6" rtl="0" algn="l">
              <a:lnSpc>
                <a:spcPct val="90000"/>
              </a:lnSpc>
              <a:spcBef>
                <a:spcPts val="0"/>
              </a:spcBef>
              <a:spcAft>
                <a:spcPts val="0"/>
              </a:spcAft>
              <a:buClr>
                <a:schemeClr val="lt1"/>
              </a:buClr>
              <a:buSzPts val="4800"/>
              <a:buNone/>
              <a:defRPr sz="4800">
                <a:solidFill>
                  <a:schemeClr val="lt1"/>
                </a:solidFill>
              </a:defRPr>
            </a:lvl7pPr>
            <a:lvl8pPr lvl="7" rtl="0" algn="l">
              <a:lnSpc>
                <a:spcPct val="90000"/>
              </a:lnSpc>
              <a:spcBef>
                <a:spcPts val="0"/>
              </a:spcBef>
              <a:spcAft>
                <a:spcPts val="0"/>
              </a:spcAft>
              <a:buClr>
                <a:schemeClr val="lt1"/>
              </a:buClr>
              <a:buSzPts val="4800"/>
              <a:buNone/>
              <a:defRPr sz="4800">
                <a:solidFill>
                  <a:schemeClr val="lt1"/>
                </a:solidFill>
              </a:defRPr>
            </a:lvl8pPr>
            <a:lvl9pPr lvl="8" rtl="0" algn="l">
              <a:lnSpc>
                <a:spcPct val="90000"/>
              </a:lnSpc>
              <a:spcBef>
                <a:spcPts val="0"/>
              </a:spcBef>
              <a:spcAft>
                <a:spcPts val="0"/>
              </a:spcAft>
              <a:buClr>
                <a:schemeClr val="lt1"/>
              </a:buClr>
              <a:buSzPts val="4800"/>
              <a:buNone/>
              <a:defRPr sz="4800">
                <a:solidFill>
                  <a:schemeClr val="lt1"/>
                </a:solidFill>
              </a:defRPr>
            </a:lvl9pPr>
          </a:lstStyle>
          <a:p/>
        </p:txBody>
      </p:sp>
      <p:sp>
        <p:nvSpPr>
          <p:cNvPr id="62" name="Google Shape;62;p1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a:solidFill>
                  <a:schemeClr val="dk1"/>
                </a:solidFill>
                <a:latin typeface="Red Hat Text"/>
                <a:ea typeface="Red Hat Text"/>
                <a:cs typeface="Red Hat Text"/>
                <a:sym typeface="Red Hat Text"/>
              </a:defRPr>
            </a:lvl1pPr>
            <a:lvl2pPr lvl="1" algn="r">
              <a:buNone/>
              <a:defRPr>
                <a:solidFill>
                  <a:schemeClr val="dk1"/>
                </a:solidFill>
                <a:latin typeface="Red Hat Text"/>
                <a:ea typeface="Red Hat Text"/>
                <a:cs typeface="Red Hat Text"/>
                <a:sym typeface="Red Hat Text"/>
              </a:defRPr>
            </a:lvl2pPr>
            <a:lvl3pPr lvl="2" algn="r">
              <a:buNone/>
              <a:defRPr>
                <a:solidFill>
                  <a:schemeClr val="dk1"/>
                </a:solidFill>
                <a:latin typeface="Red Hat Text"/>
                <a:ea typeface="Red Hat Text"/>
                <a:cs typeface="Red Hat Text"/>
                <a:sym typeface="Red Hat Text"/>
              </a:defRPr>
            </a:lvl3pPr>
            <a:lvl4pPr lvl="3" algn="r">
              <a:buNone/>
              <a:defRPr>
                <a:solidFill>
                  <a:schemeClr val="dk1"/>
                </a:solidFill>
                <a:latin typeface="Red Hat Text"/>
                <a:ea typeface="Red Hat Text"/>
                <a:cs typeface="Red Hat Text"/>
                <a:sym typeface="Red Hat Text"/>
              </a:defRPr>
            </a:lvl4pPr>
            <a:lvl5pPr lvl="4" algn="r">
              <a:buNone/>
              <a:defRPr>
                <a:solidFill>
                  <a:schemeClr val="dk1"/>
                </a:solidFill>
                <a:latin typeface="Red Hat Text"/>
                <a:ea typeface="Red Hat Text"/>
                <a:cs typeface="Red Hat Text"/>
                <a:sym typeface="Red Hat Text"/>
              </a:defRPr>
            </a:lvl5pPr>
            <a:lvl6pPr lvl="5" algn="r">
              <a:buNone/>
              <a:defRPr>
                <a:solidFill>
                  <a:schemeClr val="dk1"/>
                </a:solidFill>
                <a:latin typeface="Red Hat Text"/>
                <a:ea typeface="Red Hat Text"/>
                <a:cs typeface="Red Hat Text"/>
                <a:sym typeface="Red Hat Text"/>
              </a:defRPr>
            </a:lvl6pPr>
            <a:lvl7pPr lvl="6" algn="r">
              <a:buNone/>
              <a:defRPr>
                <a:solidFill>
                  <a:schemeClr val="dk1"/>
                </a:solidFill>
                <a:latin typeface="Red Hat Text"/>
                <a:ea typeface="Red Hat Text"/>
                <a:cs typeface="Red Hat Text"/>
                <a:sym typeface="Red Hat Text"/>
              </a:defRPr>
            </a:lvl7pPr>
            <a:lvl8pPr lvl="7" algn="r">
              <a:buNone/>
              <a:defRPr>
                <a:solidFill>
                  <a:schemeClr val="dk1"/>
                </a:solidFill>
                <a:latin typeface="Red Hat Text"/>
                <a:ea typeface="Red Hat Text"/>
                <a:cs typeface="Red Hat Text"/>
                <a:sym typeface="Red Hat Text"/>
              </a:defRPr>
            </a:lvl8pPr>
            <a:lvl9pPr lvl="8" algn="r">
              <a:buNone/>
              <a:defRPr>
                <a:solidFill>
                  <a:schemeClr val="dk1"/>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3" name="Shape 63"/>
        <p:cNvGrpSpPr/>
        <p:nvPr/>
      </p:nvGrpSpPr>
      <p:grpSpPr>
        <a:xfrm>
          <a:off x="0" y="0"/>
          <a:ext cx="0" cy="0"/>
          <a:chOff x="0" y="0"/>
          <a:chExt cx="0" cy="0"/>
        </a:xfrm>
      </p:grpSpPr>
      <p:sp>
        <p:nvSpPr>
          <p:cNvPr id="64" name="Google Shape;64;p15"/>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 name="Google Shape;65;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6" name="Google Shape;66;p15"/>
          <p:cNvSpPr txBox="1"/>
          <p:nvPr>
            <p:ph type="title"/>
          </p:nvPr>
        </p:nvSpPr>
        <p:spPr>
          <a:xfrm>
            <a:off x="1044475" y="742575"/>
            <a:ext cx="7207500" cy="63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90000"/>
              </a:lnSpc>
              <a:spcBef>
                <a:spcPts val="0"/>
              </a:spcBef>
              <a:spcAft>
                <a:spcPts val="0"/>
              </a:spcAft>
              <a:buSzPts val="3200"/>
              <a:buNone/>
              <a:defRPr/>
            </a:lvl2pPr>
            <a:lvl3pPr lvl="2" rtl="0" algn="l">
              <a:lnSpc>
                <a:spcPct val="90000"/>
              </a:lnSpc>
              <a:spcBef>
                <a:spcPts val="0"/>
              </a:spcBef>
              <a:spcAft>
                <a:spcPts val="0"/>
              </a:spcAft>
              <a:buSzPts val="3200"/>
              <a:buNone/>
              <a:defRPr/>
            </a:lvl3pPr>
            <a:lvl4pPr lvl="3" rtl="0" algn="l">
              <a:lnSpc>
                <a:spcPct val="90000"/>
              </a:lnSpc>
              <a:spcBef>
                <a:spcPts val="0"/>
              </a:spcBef>
              <a:spcAft>
                <a:spcPts val="0"/>
              </a:spcAft>
              <a:buSzPts val="3200"/>
              <a:buNone/>
              <a:defRPr/>
            </a:lvl4pPr>
            <a:lvl5pPr lvl="4" rtl="0" algn="l">
              <a:lnSpc>
                <a:spcPct val="90000"/>
              </a:lnSpc>
              <a:spcBef>
                <a:spcPts val="0"/>
              </a:spcBef>
              <a:spcAft>
                <a:spcPts val="0"/>
              </a:spcAft>
              <a:buSzPts val="3200"/>
              <a:buNone/>
              <a:defRPr/>
            </a:lvl5pPr>
            <a:lvl6pPr lvl="5" rtl="0" algn="l">
              <a:lnSpc>
                <a:spcPct val="90000"/>
              </a:lnSpc>
              <a:spcBef>
                <a:spcPts val="0"/>
              </a:spcBef>
              <a:spcAft>
                <a:spcPts val="0"/>
              </a:spcAft>
              <a:buSzPts val="3200"/>
              <a:buNone/>
              <a:defRPr/>
            </a:lvl6pPr>
            <a:lvl7pPr lvl="6" rtl="0" algn="l">
              <a:lnSpc>
                <a:spcPct val="90000"/>
              </a:lnSpc>
              <a:spcBef>
                <a:spcPts val="0"/>
              </a:spcBef>
              <a:spcAft>
                <a:spcPts val="0"/>
              </a:spcAft>
              <a:buSzPts val="3200"/>
              <a:buNone/>
              <a:defRPr/>
            </a:lvl7pPr>
            <a:lvl8pPr lvl="7" rtl="0" algn="l">
              <a:lnSpc>
                <a:spcPct val="90000"/>
              </a:lnSpc>
              <a:spcBef>
                <a:spcPts val="0"/>
              </a:spcBef>
              <a:spcAft>
                <a:spcPts val="0"/>
              </a:spcAft>
              <a:buSzPts val="3200"/>
              <a:buNone/>
              <a:defRPr/>
            </a:lvl8pPr>
            <a:lvl9pPr lvl="8" rtl="0" algn="l">
              <a:lnSpc>
                <a:spcPct val="90000"/>
              </a:lnSpc>
              <a:spcBef>
                <a:spcPts val="0"/>
              </a:spcBef>
              <a:spcAft>
                <a:spcPts val="0"/>
              </a:spcAft>
              <a:buSzPts val="3200"/>
              <a:buNone/>
              <a:defRPr/>
            </a:lvl9pPr>
          </a:lstStyle>
          <a:p/>
        </p:txBody>
      </p:sp>
      <p:sp>
        <p:nvSpPr>
          <p:cNvPr id="67" name="Google Shape;67;p15"/>
          <p:cNvSpPr txBox="1"/>
          <p:nvPr>
            <p:ph idx="1" type="body"/>
          </p:nvPr>
        </p:nvSpPr>
        <p:spPr>
          <a:xfrm>
            <a:off x="1044350" y="1468375"/>
            <a:ext cx="3367500" cy="2899800"/>
          </a:xfrm>
          <a:prstGeom prst="rect">
            <a:avLst/>
          </a:prstGeom>
          <a:noFill/>
          <a:ln>
            <a:noFill/>
          </a:ln>
        </p:spPr>
        <p:txBody>
          <a:bodyPr anchorCtr="0" anchor="t" bIns="0" lIns="0" spcFirstLastPara="1" rIns="0" wrap="square" tIns="0">
            <a:noAutofit/>
          </a:bodyPr>
          <a:lstStyle>
            <a:lvl1pPr indent="-355600" lvl="0" marL="457200" rtl="0" algn="l">
              <a:lnSpc>
                <a:spcPct val="115000"/>
              </a:lnSpc>
              <a:spcBef>
                <a:spcPts val="0"/>
              </a:spcBef>
              <a:spcAft>
                <a:spcPts val="0"/>
              </a:spcAft>
              <a:buSzPts val="2000"/>
              <a:buChar char="●"/>
              <a:defRPr sz="2000"/>
            </a:lvl1pPr>
            <a:lvl2pPr indent="-355600" lvl="1" marL="914400" rtl="0" algn="l">
              <a:lnSpc>
                <a:spcPct val="115000"/>
              </a:lnSpc>
              <a:spcBef>
                <a:spcPts val="800"/>
              </a:spcBef>
              <a:spcAft>
                <a:spcPts val="0"/>
              </a:spcAft>
              <a:buSzPts val="2000"/>
              <a:buChar char="○"/>
              <a:defRPr sz="2000"/>
            </a:lvl2pPr>
            <a:lvl3pPr indent="-355600" lvl="2" marL="1371600" rtl="0" algn="l">
              <a:lnSpc>
                <a:spcPct val="115000"/>
              </a:lnSpc>
              <a:spcBef>
                <a:spcPts val="800"/>
              </a:spcBef>
              <a:spcAft>
                <a:spcPts val="0"/>
              </a:spcAft>
              <a:buSzPts val="2000"/>
              <a:buChar char="■"/>
              <a:defRPr sz="2000"/>
            </a:lvl3pPr>
            <a:lvl4pPr indent="-355600" lvl="3" marL="1828800" rtl="0" algn="l">
              <a:lnSpc>
                <a:spcPct val="115000"/>
              </a:lnSpc>
              <a:spcBef>
                <a:spcPts val="800"/>
              </a:spcBef>
              <a:spcAft>
                <a:spcPts val="0"/>
              </a:spcAft>
              <a:buSzPts val="2000"/>
              <a:buChar char="●"/>
              <a:defRPr sz="2000"/>
            </a:lvl4pPr>
            <a:lvl5pPr indent="-355600" lvl="4" marL="2286000" rtl="0" algn="l">
              <a:lnSpc>
                <a:spcPct val="115000"/>
              </a:lnSpc>
              <a:spcBef>
                <a:spcPts val="800"/>
              </a:spcBef>
              <a:spcAft>
                <a:spcPts val="0"/>
              </a:spcAft>
              <a:buSzPts val="2000"/>
              <a:buChar char="○"/>
              <a:defRPr sz="2000"/>
            </a:lvl5pPr>
            <a:lvl6pPr indent="-355600" lvl="5" marL="2743200" rtl="0" algn="l">
              <a:lnSpc>
                <a:spcPct val="115000"/>
              </a:lnSpc>
              <a:spcBef>
                <a:spcPts val="800"/>
              </a:spcBef>
              <a:spcAft>
                <a:spcPts val="0"/>
              </a:spcAft>
              <a:buSzPts val="2000"/>
              <a:buChar char="■"/>
              <a:defRPr sz="2000"/>
            </a:lvl6pPr>
            <a:lvl7pPr indent="-355600" lvl="6" marL="3200400" rtl="0" algn="l">
              <a:lnSpc>
                <a:spcPct val="115000"/>
              </a:lnSpc>
              <a:spcBef>
                <a:spcPts val="800"/>
              </a:spcBef>
              <a:spcAft>
                <a:spcPts val="0"/>
              </a:spcAft>
              <a:buSzPts val="2000"/>
              <a:buChar char="●"/>
              <a:defRPr sz="2000"/>
            </a:lvl7pPr>
            <a:lvl8pPr indent="-355600" lvl="7" marL="3657600" rtl="0" algn="l">
              <a:lnSpc>
                <a:spcPct val="115000"/>
              </a:lnSpc>
              <a:spcBef>
                <a:spcPts val="800"/>
              </a:spcBef>
              <a:spcAft>
                <a:spcPts val="0"/>
              </a:spcAft>
              <a:buSzPts val="2000"/>
              <a:buChar char="○"/>
              <a:defRPr sz="2000"/>
            </a:lvl8pPr>
            <a:lvl9pPr indent="-355600" lvl="8" marL="4114800" rtl="0" algn="l">
              <a:lnSpc>
                <a:spcPct val="115000"/>
              </a:lnSpc>
              <a:spcBef>
                <a:spcPts val="800"/>
              </a:spcBef>
              <a:spcAft>
                <a:spcPts val="800"/>
              </a:spcAft>
              <a:buSzPts val="2000"/>
              <a:buChar char="■"/>
              <a:defRPr sz="2000"/>
            </a:lvl9pPr>
          </a:lstStyle>
          <a:p/>
        </p:txBody>
      </p:sp>
      <p:sp>
        <p:nvSpPr>
          <p:cNvPr id="68" name="Google Shape;68;p15"/>
          <p:cNvSpPr txBox="1"/>
          <p:nvPr>
            <p:ph idx="2" type="body"/>
          </p:nvPr>
        </p:nvSpPr>
        <p:spPr>
          <a:xfrm>
            <a:off x="4884415" y="1468375"/>
            <a:ext cx="3367500" cy="2899800"/>
          </a:xfrm>
          <a:prstGeom prst="rect">
            <a:avLst/>
          </a:prstGeom>
          <a:noFill/>
          <a:ln>
            <a:noFill/>
          </a:ln>
        </p:spPr>
        <p:txBody>
          <a:bodyPr anchorCtr="0" anchor="t" bIns="0" lIns="0" spcFirstLastPara="1" rIns="0" wrap="square" tIns="0">
            <a:noAutofit/>
          </a:bodyPr>
          <a:lstStyle>
            <a:lvl1pPr indent="-355600" lvl="0" marL="457200" rtl="0" algn="l">
              <a:lnSpc>
                <a:spcPct val="115000"/>
              </a:lnSpc>
              <a:spcBef>
                <a:spcPts val="0"/>
              </a:spcBef>
              <a:spcAft>
                <a:spcPts val="0"/>
              </a:spcAft>
              <a:buSzPts val="2000"/>
              <a:buChar char="●"/>
              <a:defRPr sz="2000"/>
            </a:lvl1pPr>
            <a:lvl2pPr indent="-355600" lvl="1" marL="914400" rtl="0" algn="l">
              <a:lnSpc>
                <a:spcPct val="115000"/>
              </a:lnSpc>
              <a:spcBef>
                <a:spcPts val="800"/>
              </a:spcBef>
              <a:spcAft>
                <a:spcPts val="0"/>
              </a:spcAft>
              <a:buSzPts val="2000"/>
              <a:buChar char="○"/>
              <a:defRPr sz="2000"/>
            </a:lvl2pPr>
            <a:lvl3pPr indent="-355600" lvl="2" marL="1371600" rtl="0" algn="l">
              <a:lnSpc>
                <a:spcPct val="115000"/>
              </a:lnSpc>
              <a:spcBef>
                <a:spcPts val="800"/>
              </a:spcBef>
              <a:spcAft>
                <a:spcPts val="0"/>
              </a:spcAft>
              <a:buSzPts val="2000"/>
              <a:buChar char="■"/>
              <a:defRPr sz="2000"/>
            </a:lvl3pPr>
            <a:lvl4pPr indent="-355600" lvl="3" marL="1828800" rtl="0" algn="l">
              <a:lnSpc>
                <a:spcPct val="115000"/>
              </a:lnSpc>
              <a:spcBef>
                <a:spcPts val="800"/>
              </a:spcBef>
              <a:spcAft>
                <a:spcPts val="0"/>
              </a:spcAft>
              <a:buSzPts val="2000"/>
              <a:buChar char="●"/>
              <a:defRPr sz="2000"/>
            </a:lvl4pPr>
            <a:lvl5pPr indent="-355600" lvl="4" marL="2286000" rtl="0" algn="l">
              <a:lnSpc>
                <a:spcPct val="115000"/>
              </a:lnSpc>
              <a:spcBef>
                <a:spcPts val="800"/>
              </a:spcBef>
              <a:spcAft>
                <a:spcPts val="0"/>
              </a:spcAft>
              <a:buSzPts val="2000"/>
              <a:buChar char="○"/>
              <a:defRPr sz="2000"/>
            </a:lvl5pPr>
            <a:lvl6pPr indent="-355600" lvl="5" marL="2743200" rtl="0" algn="l">
              <a:lnSpc>
                <a:spcPct val="115000"/>
              </a:lnSpc>
              <a:spcBef>
                <a:spcPts val="800"/>
              </a:spcBef>
              <a:spcAft>
                <a:spcPts val="0"/>
              </a:spcAft>
              <a:buSzPts val="2000"/>
              <a:buChar char="■"/>
              <a:defRPr sz="2000"/>
            </a:lvl6pPr>
            <a:lvl7pPr indent="-355600" lvl="6" marL="3200400" rtl="0" algn="l">
              <a:lnSpc>
                <a:spcPct val="115000"/>
              </a:lnSpc>
              <a:spcBef>
                <a:spcPts val="800"/>
              </a:spcBef>
              <a:spcAft>
                <a:spcPts val="0"/>
              </a:spcAft>
              <a:buSzPts val="2000"/>
              <a:buChar char="●"/>
              <a:defRPr sz="2000"/>
            </a:lvl7pPr>
            <a:lvl8pPr indent="-355600" lvl="7" marL="3657600" rtl="0" algn="l">
              <a:lnSpc>
                <a:spcPct val="115000"/>
              </a:lnSpc>
              <a:spcBef>
                <a:spcPts val="800"/>
              </a:spcBef>
              <a:spcAft>
                <a:spcPts val="0"/>
              </a:spcAft>
              <a:buSzPts val="2000"/>
              <a:buChar char="○"/>
              <a:defRPr sz="2000"/>
            </a:lvl8pPr>
            <a:lvl9pPr indent="-355600" lvl="8" marL="4114800" rtl="0" algn="l">
              <a:lnSpc>
                <a:spcPct val="115000"/>
              </a:lnSpc>
              <a:spcBef>
                <a:spcPts val="800"/>
              </a:spcBef>
              <a:spcAft>
                <a:spcPts val="800"/>
              </a:spcAft>
              <a:buSzPts val="2000"/>
              <a:buChar char="■"/>
              <a:defRPr sz="2000"/>
            </a:lvl9pPr>
          </a:lstStyle>
          <a:p/>
        </p:txBody>
      </p:sp>
      <p:sp>
        <p:nvSpPr>
          <p:cNvPr id="69" name="Google Shape;69;p15"/>
          <p:cNvSpPr txBox="1"/>
          <p:nvPr>
            <p:ph idx="12" type="sldNum"/>
          </p:nvPr>
        </p:nvSpPr>
        <p:spPr>
          <a:xfrm>
            <a:off x="8619825" y="4630250"/>
            <a:ext cx="524100" cy="51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background" type="blank">
  <p:cSld name="BLANK">
    <p:spTree>
      <p:nvGrpSpPr>
        <p:cNvPr id="70" name="Shape 70"/>
        <p:cNvGrpSpPr/>
        <p:nvPr/>
      </p:nvGrpSpPr>
      <p:grpSpPr>
        <a:xfrm>
          <a:off x="0" y="0"/>
          <a:ext cx="0" cy="0"/>
          <a:chOff x="0" y="0"/>
          <a:chExt cx="0" cy="0"/>
        </a:xfrm>
      </p:grpSpPr>
      <p:sp>
        <p:nvSpPr>
          <p:cNvPr id="71" name="Google Shape;71;p16"/>
          <p:cNvSpPr/>
          <p:nvPr/>
        </p:nvSpPr>
        <p:spPr>
          <a:xfrm rot="5400000">
            <a:off x="163900" y="2091300"/>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 name="Google Shape;72;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3" name="Google Shape;73;p16"/>
          <p:cNvSpPr txBox="1"/>
          <p:nvPr>
            <p:ph idx="12" type="sldNum"/>
          </p:nvPr>
        </p:nvSpPr>
        <p:spPr>
          <a:xfrm>
            <a:off x="8619825" y="4630250"/>
            <a:ext cx="524100" cy="51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1"/>
            </a:gs>
            <a:gs pos="100000">
              <a:schemeClr val="accent2"/>
            </a:gs>
          </a:gsLst>
          <a:lin ang="18900044" scaled="0"/>
        </a:gradFill>
      </p:bgPr>
    </p:bg>
    <p:spTree>
      <p:nvGrpSpPr>
        <p:cNvPr id="74" name="Shape 74"/>
        <p:cNvGrpSpPr/>
        <p:nvPr/>
      </p:nvGrpSpPr>
      <p:grpSpPr>
        <a:xfrm>
          <a:off x="0" y="0"/>
          <a:ext cx="0" cy="0"/>
          <a:chOff x="0" y="0"/>
          <a:chExt cx="0" cy="0"/>
        </a:xfrm>
      </p:grpSpPr>
      <p:sp>
        <p:nvSpPr>
          <p:cNvPr id="75" name="Google Shape;75;p17"/>
          <p:cNvSpPr/>
          <p:nvPr/>
        </p:nvSpPr>
        <p:spPr>
          <a:xfrm rot="5400000">
            <a:off x="260250" y="1428700"/>
            <a:ext cx="1750800" cy="22860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 name="Google Shape;76;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7" name="Google Shape;77;p17"/>
          <p:cNvSpPr txBox="1"/>
          <p:nvPr>
            <p:ph type="ctrTitle"/>
          </p:nvPr>
        </p:nvSpPr>
        <p:spPr>
          <a:xfrm>
            <a:off x="2475275" y="2003875"/>
            <a:ext cx="5813400" cy="6681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5"/>
              </a:buClr>
              <a:buSzPts val="4400"/>
              <a:buNone/>
              <a:defRPr sz="4400">
                <a:solidFill>
                  <a:schemeClr val="accent5"/>
                </a:solidFill>
              </a:defRPr>
            </a:lvl1pPr>
            <a:lvl2pPr lvl="1" rtl="0" algn="l">
              <a:lnSpc>
                <a:spcPct val="90000"/>
              </a:lnSpc>
              <a:spcBef>
                <a:spcPts val="0"/>
              </a:spcBef>
              <a:spcAft>
                <a:spcPts val="0"/>
              </a:spcAft>
              <a:buClr>
                <a:schemeClr val="accent5"/>
              </a:buClr>
              <a:buSzPts val="4400"/>
              <a:buNone/>
              <a:defRPr sz="4400">
                <a:solidFill>
                  <a:schemeClr val="accent5"/>
                </a:solidFill>
              </a:defRPr>
            </a:lvl2pPr>
            <a:lvl3pPr lvl="2" rtl="0" algn="l">
              <a:lnSpc>
                <a:spcPct val="90000"/>
              </a:lnSpc>
              <a:spcBef>
                <a:spcPts val="0"/>
              </a:spcBef>
              <a:spcAft>
                <a:spcPts val="0"/>
              </a:spcAft>
              <a:buClr>
                <a:schemeClr val="accent5"/>
              </a:buClr>
              <a:buSzPts val="4400"/>
              <a:buNone/>
              <a:defRPr sz="4400">
                <a:solidFill>
                  <a:schemeClr val="accent5"/>
                </a:solidFill>
              </a:defRPr>
            </a:lvl3pPr>
            <a:lvl4pPr lvl="3" rtl="0" algn="l">
              <a:lnSpc>
                <a:spcPct val="90000"/>
              </a:lnSpc>
              <a:spcBef>
                <a:spcPts val="0"/>
              </a:spcBef>
              <a:spcAft>
                <a:spcPts val="0"/>
              </a:spcAft>
              <a:buClr>
                <a:schemeClr val="accent5"/>
              </a:buClr>
              <a:buSzPts val="4400"/>
              <a:buNone/>
              <a:defRPr sz="4400">
                <a:solidFill>
                  <a:schemeClr val="accent5"/>
                </a:solidFill>
              </a:defRPr>
            </a:lvl4pPr>
            <a:lvl5pPr lvl="4" rtl="0" algn="l">
              <a:lnSpc>
                <a:spcPct val="90000"/>
              </a:lnSpc>
              <a:spcBef>
                <a:spcPts val="0"/>
              </a:spcBef>
              <a:spcAft>
                <a:spcPts val="0"/>
              </a:spcAft>
              <a:buClr>
                <a:schemeClr val="accent5"/>
              </a:buClr>
              <a:buSzPts val="4400"/>
              <a:buNone/>
              <a:defRPr sz="4400">
                <a:solidFill>
                  <a:schemeClr val="accent5"/>
                </a:solidFill>
              </a:defRPr>
            </a:lvl5pPr>
            <a:lvl6pPr lvl="5" rtl="0" algn="l">
              <a:lnSpc>
                <a:spcPct val="90000"/>
              </a:lnSpc>
              <a:spcBef>
                <a:spcPts val="0"/>
              </a:spcBef>
              <a:spcAft>
                <a:spcPts val="0"/>
              </a:spcAft>
              <a:buClr>
                <a:schemeClr val="accent5"/>
              </a:buClr>
              <a:buSzPts val="4400"/>
              <a:buNone/>
              <a:defRPr sz="4400">
                <a:solidFill>
                  <a:schemeClr val="accent5"/>
                </a:solidFill>
              </a:defRPr>
            </a:lvl6pPr>
            <a:lvl7pPr lvl="6" rtl="0" algn="l">
              <a:lnSpc>
                <a:spcPct val="90000"/>
              </a:lnSpc>
              <a:spcBef>
                <a:spcPts val="0"/>
              </a:spcBef>
              <a:spcAft>
                <a:spcPts val="0"/>
              </a:spcAft>
              <a:buClr>
                <a:schemeClr val="accent5"/>
              </a:buClr>
              <a:buSzPts val="4400"/>
              <a:buNone/>
              <a:defRPr sz="4400">
                <a:solidFill>
                  <a:schemeClr val="accent5"/>
                </a:solidFill>
              </a:defRPr>
            </a:lvl7pPr>
            <a:lvl8pPr lvl="7" rtl="0" algn="l">
              <a:lnSpc>
                <a:spcPct val="90000"/>
              </a:lnSpc>
              <a:spcBef>
                <a:spcPts val="0"/>
              </a:spcBef>
              <a:spcAft>
                <a:spcPts val="0"/>
              </a:spcAft>
              <a:buClr>
                <a:schemeClr val="accent5"/>
              </a:buClr>
              <a:buSzPts val="4400"/>
              <a:buNone/>
              <a:defRPr sz="4400">
                <a:solidFill>
                  <a:schemeClr val="accent5"/>
                </a:solidFill>
              </a:defRPr>
            </a:lvl8pPr>
            <a:lvl9pPr lvl="8" rtl="0" algn="l">
              <a:lnSpc>
                <a:spcPct val="90000"/>
              </a:lnSpc>
              <a:spcBef>
                <a:spcPts val="0"/>
              </a:spcBef>
              <a:spcAft>
                <a:spcPts val="0"/>
              </a:spcAft>
              <a:buClr>
                <a:schemeClr val="accent5"/>
              </a:buClr>
              <a:buSzPts val="4400"/>
              <a:buNone/>
              <a:defRPr sz="4400">
                <a:solidFill>
                  <a:schemeClr val="accent5"/>
                </a:solidFill>
              </a:defRPr>
            </a:lvl9pPr>
          </a:lstStyle>
          <a:p/>
        </p:txBody>
      </p:sp>
      <p:sp>
        <p:nvSpPr>
          <p:cNvPr id="78" name="Google Shape;78;p17"/>
          <p:cNvSpPr txBox="1"/>
          <p:nvPr>
            <p:ph idx="1" type="subTitle"/>
          </p:nvPr>
        </p:nvSpPr>
        <p:spPr>
          <a:xfrm>
            <a:off x="2475275" y="2769050"/>
            <a:ext cx="5813400" cy="3705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chemeClr val="accent4"/>
              </a:buClr>
              <a:buSzPts val="2400"/>
              <a:buNone/>
              <a:defRPr>
                <a:solidFill>
                  <a:schemeClr val="accent4"/>
                </a:solidFill>
              </a:defRPr>
            </a:lvl1pPr>
            <a:lvl2pPr lvl="1" rtl="0" algn="l">
              <a:lnSpc>
                <a:spcPct val="115000"/>
              </a:lnSpc>
              <a:spcBef>
                <a:spcPts val="800"/>
              </a:spcBef>
              <a:spcAft>
                <a:spcPts val="0"/>
              </a:spcAft>
              <a:buClr>
                <a:schemeClr val="accent4"/>
              </a:buClr>
              <a:buSzPts val="3000"/>
              <a:buNone/>
              <a:defRPr sz="3000">
                <a:solidFill>
                  <a:schemeClr val="accent4"/>
                </a:solidFill>
              </a:defRPr>
            </a:lvl2pPr>
            <a:lvl3pPr lvl="2" rtl="0" algn="l">
              <a:lnSpc>
                <a:spcPct val="115000"/>
              </a:lnSpc>
              <a:spcBef>
                <a:spcPts val="800"/>
              </a:spcBef>
              <a:spcAft>
                <a:spcPts val="0"/>
              </a:spcAft>
              <a:buClr>
                <a:schemeClr val="accent4"/>
              </a:buClr>
              <a:buSzPts val="3000"/>
              <a:buNone/>
              <a:defRPr sz="3000">
                <a:solidFill>
                  <a:schemeClr val="accent4"/>
                </a:solidFill>
              </a:defRPr>
            </a:lvl3pPr>
            <a:lvl4pPr lvl="3" rtl="0" algn="l">
              <a:lnSpc>
                <a:spcPct val="115000"/>
              </a:lnSpc>
              <a:spcBef>
                <a:spcPts val="800"/>
              </a:spcBef>
              <a:spcAft>
                <a:spcPts val="0"/>
              </a:spcAft>
              <a:buClr>
                <a:schemeClr val="accent4"/>
              </a:buClr>
              <a:buSzPts val="3000"/>
              <a:buNone/>
              <a:defRPr sz="3000">
                <a:solidFill>
                  <a:schemeClr val="accent4"/>
                </a:solidFill>
              </a:defRPr>
            </a:lvl4pPr>
            <a:lvl5pPr lvl="4" rtl="0" algn="l">
              <a:lnSpc>
                <a:spcPct val="115000"/>
              </a:lnSpc>
              <a:spcBef>
                <a:spcPts val="800"/>
              </a:spcBef>
              <a:spcAft>
                <a:spcPts val="0"/>
              </a:spcAft>
              <a:buClr>
                <a:schemeClr val="accent4"/>
              </a:buClr>
              <a:buSzPts val="3000"/>
              <a:buNone/>
              <a:defRPr sz="3000">
                <a:solidFill>
                  <a:schemeClr val="accent4"/>
                </a:solidFill>
              </a:defRPr>
            </a:lvl5pPr>
            <a:lvl6pPr lvl="5" rtl="0" algn="l">
              <a:lnSpc>
                <a:spcPct val="115000"/>
              </a:lnSpc>
              <a:spcBef>
                <a:spcPts val="800"/>
              </a:spcBef>
              <a:spcAft>
                <a:spcPts val="0"/>
              </a:spcAft>
              <a:buClr>
                <a:schemeClr val="accent4"/>
              </a:buClr>
              <a:buSzPts val="3000"/>
              <a:buNone/>
              <a:defRPr sz="3000">
                <a:solidFill>
                  <a:schemeClr val="accent4"/>
                </a:solidFill>
              </a:defRPr>
            </a:lvl6pPr>
            <a:lvl7pPr lvl="6" rtl="0" algn="l">
              <a:lnSpc>
                <a:spcPct val="115000"/>
              </a:lnSpc>
              <a:spcBef>
                <a:spcPts val="800"/>
              </a:spcBef>
              <a:spcAft>
                <a:spcPts val="0"/>
              </a:spcAft>
              <a:buClr>
                <a:schemeClr val="accent4"/>
              </a:buClr>
              <a:buSzPts val="3000"/>
              <a:buNone/>
              <a:defRPr sz="3000">
                <a:solidFill>
                  <a:schemeClr val="accent4"/>
                </a:solidFill>
              </a:defRPr>
            </a:lvl7pPr>
            <a:lvl8pPr lvl="7" rtl="0" algn="l">
              <a:lnSpc>
                <a:spcPct val="115000"/>
              </a:lnSpc>
              <a:spcBef>
                <a:spcPts val="800"/>
              </a:spcBef>
              <a:spcAft>
                <a:spcPts val="0"/>
              </a:spcAft>
              <a:buClr>
                <a:schemeClr val="accent4"/>
              </a:buClr>
              <a:buSzPts val="3000"/>
              <a:buNone/>
              <a:defRPr sz="3000">
                <a:solidFill>
                  <a:schemeClr val="accent4"/>
                </a:solidFill>
              </a:defRPr>
            </a:lvl8pPr>
            <a:lvl9pPr lvl="8" rtl="0" algn="l">
              <a:lnSpc>
                <a:spcPct val="115000"/>
              </a:lnSpc>
              <a:spcBef>
                <a:spcPts val="800"/>
              </a:spcBef>
              <a:spcAft>
                <a:spcPts val="800"/>
              </a:spcAft>
              <a:buClr>
                <a:schemeClr val="accent4"/>
              </a:buClr>
              <a:buSzPts val="3000"/>
              <a:buNone/>
              <a:defRPr sz="3000">
                <a:solidFill>
                  <a:schemeClr val="accent4"/>
                </a:solidFill>
              </a:defRPr>
            </a:lvl9pPr>
          </a:lstStyle>
          <a:p/>
        </p:txBody>
      </p:sp>
      <p:sp>
        <p:nvSpPr>
          <p:cNvPr id="79" name="Google Shape;79;p1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a:solidFill>
                  <a:schemeClr val="dk1"/>
                </a:solidFill>
                <a:latin typeface="Red Hat Text"/>
                <a:ea typeface="Red Hat Text"/>
                <a:cs typeface="Red Hat Text"/>
                <a:sym typeface="Red Hat Text"/>
              </a:defRPr>
            </a:lvl1pPr>
            <a:lvl2pPr lvl="1" algn="r">
              <a:buNone/>
              <a:defRPr>
                <a:solidFill>
                  <a:schemeClr val="dk1"/>
                </a:solidFill>
                <a:latin typeface="Red Hat Text"/>
                <a:ea typeface="Red Hat Text"/>
                <a:cs typeface="Red Hat Text"/>
                <a:sym typeface="Red Hat Text"/>
              </a:defRPr>
            </a:lvl2pPr>
            <a:lvl3pPr lvl="2" algn="r">
              <a:buNone/>
              <a:defRPr>
                <a:solidFill>
                  <a:schemeClr val="dk1"/>
                </a:solidFill>
                <a:latin typeface="Red Hat Text"/>
                <a:ea typeface="Red Hat Text"/>
                <a:cs typeface="Red Hat Text"/>
                <a:sym typeface="Red Hat Text"/>
              </a:defRPr>
            </a:lvl3pPr>
            <a:lvl4pPr lvl="3" algn="r">
              <a:buNone/>
              <a:defRPr>
                <a:solidFill>
                  <a:schemeClr val="dk1"/>
                </a:solidFill>
                <a:latin typeface="Red Hat Text"/>
                <a:ea typeface="Red Hat Text"/>
                <a:cs typeface="Red Hat Text"/>
                <a:sym typeface="Red Hat Text"/>
              </a:defRPr>
            </a:lvl4pPr>
            <a:lvl5pPr lvl="4" algn="r">
              <a:buNone/>
              <a:defRPr>
                <a:solidFill>
                  <a:schemeClr val="dk1"/>
                </a:solidFill>
                <a:latin typeface="Red Hat Text"/>
                <a:ea typeface="Red Hat Text"/>
                <a:cs typeface="Red Hat Text"/>
                <a:sym typeface="Red Hat Text"/>
              </a:defRPr>
            </a:lvl5pPr>
            <a:lvl6pPr lvl="5" algn="r">
              <a:buNone/>
              <a:defRPr>
                <a:solidFill>
                  <a:schemeClr val="dk1"/>
                </a:solidFill>
                <a:latin typeface="Red Hat Text"/>
                <a:ea typeface="Red Hat Text"/>
                <a:cs typeface="Red Hat Text"/>
                <a:sym typeface="Red Hat Text"/>
              </a:defRPr>
            </a:lvl6pPr>
            <a:lvl7pPr lvl="6" algn="r">
              <a:buNone/>
              <a:defRPr>
                <a:solidFill>
                  <a:schemeClr val="dk1"/>
                </a:solidFill>
                <a:latin typeface="Red Hat Text"/>
                <a:ea typeface="Red Hat Text"/>
                <a:cs typeface="Red Hat Text"/>
                <a:sym typeface="Red Hat Text"/>
              </a:defRPr>
            </a:lvl7pPr>
            <a:lvl8pPr lvl="7" algn="r">
              <a:buNone/>
              <a:defRPr>
                <a:solidFill>
                  <a:schemeClr val="dk1"/>
                </a:solidFill>
                <a:latin typeface="Red Hat Text"/>
                <a:ea typeface="Red Hat Text"/>
                <a:cs typeface="Red Hat Text"/>
                <a:sym typeface="Red Hat Text"/>
              </a:defRPr>
            </a:lvl8pPr>
            <a:lvl9pPr lvl="8" algn="r">
              <a:buNone/>
              <a:defRPr>
                <a:solidFill>
                  <a:schemeClr val="dk1"/>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80" name="Shape 80"/>
        <p:cNvGrpSpPr/>
        <p:nvPr/>
      </p:nvGrpSpPr>
      <p:grpSpPr>
        <a:xfrm>
          <a:off x="0" y="0"/>
          <a:ext cx="0" cy="0"/>
          <a:chOff x="0" y="0"/>
          <a:chExt cx="0" cy="0"/>
        </a:xfrm>
      </p:grpSpPr>
      <p:sp>
        <p:nvSpPr>
          <p:cNvPr id="81" name="Google Shape;81;p18"/>
          <p:cNvSpPr/>
          <p:nvPr/>
        </p:nvSpPr>
        <p:spPr>
          <a:xfrm>
            <a:off x="4091600" y="3948600"/>
            <a:ext cx="960900" cy="1194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8"/>
          <p:cNvSpPr/>
          <p:nvPr/>
        </p:nvSpPr>
        <p:spPr>
          <a:xfrm rot="10800000">
            <a:off x="4091600" y="0"/>
            <a:ext cx="960900" cy="1194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 name="Google Shape;83;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4" name="Google Shape;84;p18"/>
          <p:cNvSpPr txBox="1"/>
          <p:nvPr>
            <p:ph idx="1" type="body"/>
          </p:nvPr>
        </p:nvSpPr>
        <p:spPr>
          <a:xfrm>
            <a:off x="1441500" y="1194900"/>
            <a:ext cx="6261300" cy="2753700"/>
          </a:xfrm>
          <a:prstGeom prst="rect">
            <a:avLst/>
          </a:prstGeom>
          <a:noFill/>
          <a:ln>
            <a:noFill/>
          </a:ln>
        </p:spPr>
        <p:txBody>
          <a:bodyPr anchorCtr="0" anchor="ctr" bIns="0" lIns="0" spcFirstLastPara="1" rIns="0" wrap="square" tIns="0">
            <a:noAutofit/>
          </a:bodyPr>
          <a:lstStyle>
            <a:lvl1pPr indent="-419100" lvl="0" marL="457200" rtl="0" algn="ctr">
              <a:lnSpc>
                <a:spcPct val="115000"/>
              </a:lnSpc>
              <a:spcBef>
                <a:spcPts val="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1pPr>
            <a:lvl2pPr indent="-419100" lvl="1" marL="914400" rtl="0" algn="ctr">
              <a:lnSpc>
                <a:spcPct val="115000"/>
              </a:lnSpc>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2pPr>
            <a:lvl3pPr indent="-419100" lvl="2" marL="1371600" rtl="0" algn="ctr">
              <a:lnSpc>
                <a:spcPct val="115000"/>
              </a:lnSpc>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3pPr>
            <a:lvl4pPr indent="-419100" lvl="3" marL="1828800" rtl="0" algn="ctr">
              <a:lnSpc>
                <a:spcPct val="115000"/>
              </a:lnSpc>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4pPr>
            <a:lvl5pPr indent="-419100" lvl="4" marL="2286000" rtl="0" algn="ctr">
              <a:lnSpc>
                <a:spcPct val="115000"/>
              </a:lnSpc>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5pPr>
            <a:lvl6pPr indent="-419100" lvl="5" marL="2743200" rtl="0" algn="ctr">
              <a:lnSpc>
                <a:spcPct val="115000"/>
              </a:lnSpc>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6pPr>
            <a:lvl7pPr indent="-419100" lvl="6" marL="3200400" rtl="0" algn="ctr">
              <a:lnSpc>
                <a:spcPct val="115000"/>
              </a:lnSpc>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7pPr>
            <a:lvl8pPr indent="-419100" lvl="7" marL="3657600" rtl="0" algn="ctr">
              <a:lnSpc>
                <a:spcPct val="115000"/>
              </a:lnSpc>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8pPr>
            <a:lvl9pPr indent="-419100" lvl="8" marL="4114800" rtl="0" algn="ctr">
              <a:lnSpc>
                <a:spcPct val="115000"/>
              </a:lnSpc>
              <a:spcBef>
                <a:spcPts val="800"/>
              </a:spcBef>
              <a:spcAft>
                <a:spcPts val="80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9pPr>
          </a:lstStyle>
          <a:p/>
        </p:txBody>
      </p:sp>
      <p:sp>
        <p:nvSpPr>
          <p:cNvPr id="85" name="Google Shape;85;p18"/>
          <p:cNvSpPr txBox="1"/>
          <p:nvPr/>
        </p:nvSpPr>
        <p:spPr>
          <a:xfrm>
            <a:off x="3593400" y="405206"/>
            <a:ext cx="1957200" cy="65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chemeClr val="accent4"/>
                </a:solidFill>
                <a:latin typeface="Arial"/>
                <a:ea typeface="Arial"/>
                <a:cs typeface="Arial"/>
                <a:sym typeface="Arial"/>
              </a:rPr>
              <a:t>“</a:t>
            </a:r>
            <a:endParaRPr b="0" i="0" sz="9600" u="none" cap="none" strike="noStrike">
              <a:solidFill>
                <a:schemeClr val="accent4"/>
              </a:solidFill>
              <a:latin typeface="Arial"/>
              <a:ea typeface="Arial"/>
              <a:cs typeface="Arial"/>
              <a:sym typeface="Arial"/>
            </a:endParaRPr>
          </a:p>
        </p:txBody>
      </p:sp>
      <p:sp>
        <p:nvSpPr>
          <p:cNvPr id="86" name="Google Shape;86;p18"/>
          <p:cNvSpPr txBox="1"/>
          <p:nvPr>
            <p:ph idx="12" type="sldNum"/>
          </p:nvPr>
        </p:nvSpPr>
        <p:spPr>
          <a:xfrm>
            <a:off x="4091600" y="4717600"/>
            <a:ext cx="960900" cy="4260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
        <p:nvSpPr>
          <p:cNvPr id="87" name="Google Shape;87;p18"/>
          <p:cNvSpPr txBox="1"/>
          <p:nvPr/>
        </p:nvSpPr>
        <p:spPr>
          <a:xfrm>
            <a:off x="3593400" y="3900356"/>
            <a:ext cx="1957200" cy="65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chemeClr val="accent4"/>
                </a:solidFill>
                <a:latin typeface="Arial"/>
                <a:ea typeface="Arial"/>
                <a:cs typeface="Arial"/>
                <a:sym typeface="Arial"/>
              </a:rPr>
              <a:t>”</a:t>
            </a:r>
            <a:endParaRPr b="0" i="0" sz="9600" u="none" cap="none" strike="noStrike">
              <a:solidFill>
                <a:schemeClr val="accent4"/>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88" name="Shape 88"/>
        <p:cNvGrpSpPr/>
        <p:nvPr/>
      </p:nvGrpSpPr>
      <p:grpSpPr>
        <a:xfrm>
          <a:off x="0" y="0"/>
          <a:ext cx="0" cy="0"/>
          <a:chOff x="0" y="0"/>
          <a:chExt cx="0" cy="0"/>
        </a:xfrm>
      </p:grpSpPr>
      <p:sp>
        <p:nvSpPr>
          <p:cNvPr id="89" name="Google Shape;89;p19"/>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1" name="Google Shape;91;p19"/>
          <p:cNvSpPr txBox="1"/>
          <p:nvPr>
            <p:ph type="title"/>
          </p:nvPr>
        </p:nvSpPr>
        <p:spPr>
          <a:xfrm>
            <a:off x="1044475" y="742575"/>
            <a:ext cx="7207500" cy="63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90000"/>
              </a:lnSpc>
              <a:spcBef>
                <a:spcPts val="0"/>
              </a:spcBef>
              <a:spcAft>
                <a:spcPts val="0"/>
              </a:spcAft>
              <a:buSzPts val="3200"/>
              <a:buNone/>
              <a:defRPr/>
            </a:lvl2pPr>
            <a:lvl3pPr lvl="2" rtl="0" algn="l">
              <a:lnSpc>
                <a:spcPct val="90000"/>
              </a:lnSpc>
              <a:spcBef>
                <a:spcPts val="0"/>
              </a:spcBef>
              <a:spcAft>
                <a:spcPts val="0"/>
              </a:spcAft>
              <a:buSzPts val="3200"/>
              <a:buNone/>
              <a:defRPr/>
            </a:lvl3pPr>
            <a:lvl4pPr lvl="3" rtl="0" algn="l">
              <a:lnSpc>
                <a:spcPct val="90000"/>
              </a:lnSpc>
              <a:spcBef>
                <a:spcPts val="0"/>
              </a:spcBef>
              <a:spcAft>
                <a:spcPts val="0"/>
              </a:spcAft>
              <a:buSzPts val="3200"/>
              <a:buNone/>
              <a:defRPr/>
            </a:lvl4pPr>
            <a:lvl5pPr lvl="4" rtl="0" algn="l">
              <a:lnSpc>
                <a:spcPct val="90000"/>
              </a:lnSpc>
              <a:spcBef>
                <a:spcPts val="0"/>
              </a:spcBef>
              <a:spcAft>
                <a:spcPts val="0"/>
              </a:spcAft>
              <a:buSzPts val="3200"/>
              <a:buNone/>
              <a:defRPr/>
            </a:lvl5pPr>
            <a:lvl6pPr lvl="5" rtl="0" algn="l">
              <a:lnSpc>
                <a:spcPct val="90000"/>
              </a:lnSpc>
              <a:spcBef>
                <a:spcPts val="0"/>
              </a:spcBef>
              <a:spcAft>
                <a:spcPts val="0"/>
              </a:spcAft>
              <a:buSzPts val="3200"/>
              <a:buNone/>
              <a:defRPr/>
            </a:lvl6pPr>
            <a:lvl7pPr lvl="6" rtl="0" algn="l">
              <a:lnSpc>
                <a:spcPct val="90000"/>
              </a:lnSpc>
              <a:spcBef>
                <a:spcPts val="0"/>
              </a:spcBef>
              <a:spcAft>
                <a:spcPts val="0"/>
              </a:spcAft>
              <a:buSzPts val="3200"/>
              <a:buNone/>
              <a:defRPr/>
            </a:lvl7pPr>
            <a:lvl8pPr lvl="7" rtl="0" algn="l">
              <a:lnSpc>
                <a:spcPct val="90000"/>
              </a:lnSpc>
              <a:spcBef>
                <a:spcPts val="0"/>
              </a:spcBef>
              <a:spcAft>
                <a:spcPts val="0"/>
              </a:spcAft>
              <a:buSzPts val="3200"/>
              <a:buNone/>
              <a:defRPr/>
            </a:lvl8pPr>
            <a:lvl9pPr lvl="8" rtl="0" algn="l">
              <a:lnSpc>
                <a:spcPct val="90000"/>
              </a:lnSpc>
              <a:spcBef>
                <a:spcPts val="0"/>
              </a:spcBef>
              <a:spcAft>
                <a:spcPts val="0"/>
              </a:spcAft>
              <a:buSzPts val="3200"/>
              <a:buNone/>
              <a:defRPr/>
            </a:lvl9pPr>
          </a:lstStyle>
          <a:p/>
        </p:txBody>
      </p:sp>
      <p:sp>
        <p:nvSpPr>
          <p:cNvPr id="92" name="Google Shape;92;p19"/>
          <p:cNvSpPr txBox="1"/>
          <p:nvPr>
            <p:ph idx="1" type="body"/>
          </p:nvPr>
        </p:nvSpPr>
        <p:spPr>
          <a:xfrm>
            <a:off x="1044475" y="1468375"/>
            <a:ext cx="7207500" cy="2757600"/>
          </a:xfrm>
          <a:prstGeom prst="rect">
            <a:avLst/>
          </a:prstGeom>
          <a:noFill/>
          <a:ln>
            <a:noFill/>
          </a:ln>
        </p:spPr>
        <p:txBody>
          <a:bodyPr anchorCtr="0" anchor="t" bIns="0" lIns="0" spcFirstLastPara="1" rIns="0" wrap="square" tIns="0">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800"/>
              </a:spcBef>
              <a:spcAft>
                <a:spcPts val="0"/>
              </a:spcAft>
              <a:buSzPts val="2400"/>
              <a:buChar char="○"/>
              <a:defRPr/>
            </a:lvl2pPr>
            <a:lvl3pPr indent="-381000" lvl="2" marL="1371600" rtl="0" algn="l">
              <a:lnSpc>
                <a:spcPct val="115000"/>
              </a:lnSpc>
              <a:spcBef>
                <a:spcPts val="800"/>
              </a:spcBef>
              <a:spcAft>
                <a:spcPts val="0"/>
              </a:spcAft>
              <a:buSzPts val="2400"/>
              <a:buChar char="■"/>
              <a:defRPr/>
            </a:lvl3pPr>
            <a:lvl4pPr indent="-381000" lvl="3" marL="1828800" rtl="0" algn="l">
              <a:lnSpc>
                <a:spcPct val="115000"/>
              </a:lnSpc>
              <a:spcBef>
                <a:spcPts val="800"/>
              </a:spcBef>
              <a:spcAft>
                <a:spcPts val="0"/>
              </a:spcAft>
              <a:buSzPts val="2400"/>
              <a:buChar char="●"/>
              <a:defRPr/>
            </a:lvl4pPr>
            <a:lvl5pPr indent="-381000" lvl="4" marL="2286000" rtl="0" algn="l">
              <a:lnSpc>
                <a:spcPct val="115000"/>
              </a:lnSpc>
              <a:spcBef>
                <a:spcPts val="80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800"/>
              </a:spcAft>
              <a:buSzPts val="2400"/>
              <a:buChar char="■"/>
              <a:defRPr/>
            </a:lvl9pPr>
          </a:lstStyle>
          <a:p/>
        </p:txBody>
      </p:sp>
      <p:sp>
        <p:nvSpPr>
          <p:cNvPr id="93" name="Google Shape;93;p19"/>
          <p:cNvSpPr txBox="1"/>
          <p:nvPr>
            <p:ph idx="12" type="sldNum"/>
          </p:nvPr>
        </p:nvSpPr>
        <p:spPr>
          <a:xfrm>
            <a:off x="8619825" y="4630250"/>
            <a:ext cx="524100" cy="51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background">
  <p:cSld name="BLANK_1">
    <p:bg>
      <p:bgPr>
        <a:gradFill>
          <a:gsLst>
            <a:gs pos="0">
              <a:schemeClr val="accent5"/>
            </a:gs>
            <a:gs pos="100000">
              <a:schemeClr val="accent4"/>
            </a:gs>
          </a:gsLst>
          <a:lin ang="18900044" scaled="0"/>
        </a:gradFill>
      </p:bgPr>
    </p:bg>
    <p:spTree>
      <p:nvGrpSpPr>
        <p:cNvPr id="94" name="Shape 94"/>
        <p:cNvGrpSpPr/>
        <p:nvPr/>
      </p:nvGrpSpPr>
      <p:grpSpPr>
        <a:xfrm>
          <a:off x="0" y="0"/>
          <a:ext cx="0" cy="0"/>
          <a:chOff x="0" y="0"/>
          <a:chExt cx="0" cy="0"/>
        </a:xfrm>
      </p:grpSpPr>
      <p:sp>
        <p:nvSpPr>
          <p:cNvPr id="95" name="Google Shape;95;p20"/>
          <p:cNvSpPr/>
          <p:nvPr/>
        </p:nvSpPr>
        <p:spPr>
          <a:xfrm rot="5400000">
            <a:off x="163900" y="2091300"/>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 name="Google Shape;96;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7" name="Google Shape;97;p20"/>
          <p:cNvSpPr txBox="1"/>
          <p:nvPr>
            <p:ph idx="12" type="sldNum"/>
          </p:nvPr>
        </p:nvSpPr>
        <p:spPr>
          <a:xfrm>
            <a:off x="8619825" y="4630250"/>
            <a:ext cx="524100" cy="51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8" name="Shape 98"/>
        <p:cNvGrpSpPr/>
        <p:nvPr/>
      </p:nvGrpSpPr>
      <p:grpSpPr>
        <a:xfrm>
          <a:off x="0" y="0"/>
          <a:ext cx="0" cy="0"/>
          <a:chOff x="0" y="0"/>
          <a:chExt cx="0" cy="0"/>
        </a:xfrm>
      </p:grpSpPr>
      <p:sp>
        <p:nvSpPr>
          <p:cNvPr id="99" name="Google Shape;99;p21"/>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1" name="Google Shape;101;p21"/>
          <p:cNvSpPr txBox="1"/>
          <p:nvPr>
            <p:ph type="title"/>
          </p:nvPr>
        </p:nvSpPr>
        <p:spPr>
          <a:xfrm>
            <a:off x="1044475" y="742575"/>
            <a:ext cx="7207500" cy="63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90000"/>
              </a:lnSpc>
              <a:spcBef>
                <a:spcPts val="0"/>
              </a:spcBef>
              <a:spcAft>
                <a:spcPts val="0"/>
              </a:spcAft>
              <a:buSzPts val="3200"/>
              <a:buNone/>
              <a:defRPr/>
            </a:lvl2pPr>
            <a:lvl3pPr lvl="2" rtl="0" algn="l">
              <a:lnSpc>
                <a:spcPct val="90000"/>
              </a:lnSpc>
              <a:spcBef>
                <a:spcPts val="0"/>
              </a:spcBef>
              <a:spcAft>
                <a:spcPts val="0"/>
              </a:spcAft>
              <a:buSzPts val="3200"/>
              <a:buNone/>
              <a:defRPr/>
            </a:lvl3pPr>
            <a:lvl4pPr lvl="3" rtl="0" algn="l">
              <a:lnSpc>
                <a:spcPct val="90000"/>
              </a:lnSpc>
              <a:spcBef>
                <a:spcPts val="0"/>
              </a:spcBef>
              <a:spcAft>
                <a:spcPts val="0"/>
              </a:spcAft>
              <a:buSzPts val="3200"/>
              <a:buNone/>
              <a:defRPr/>
            </a:lvl4pPr>
            <a:lvl5pPr lvl="4" rtl="0" algn="l">
              <a:lnSpc>
                <a:spcPct val="90000"/>
              </a:lnSpc>
              <a:spcBef>
                <a:spcPts val="0"/>
              </a:spcBef>
              <a:spcAft>
                <a:spcPts val="0"/>
              </a:spcAft>
              <a:buSzPts val="3200"/>
              <a:buNone/>
              <a:defRPr/>
            </a:lvl5pPr>
            <a:lvl6pPr lvl="5" rtl="0" algn="l">
              <a:lnSpc>
                <a:spcPct val="90000"/>
              </a:lnSpc>
              <a:spcBef>
                <a:spcPts val="0"/>
              </a:spcBef>
              <a:spcAft>
                <a:spcPts val="0"/>
              </a:spcAft>
              <a:buSzPts val="3200"/>
              <a:buNone/>
              <a:defRPr/>
            </a:lvl6pPr>
            <a:lvl7pPr lvl="6" rtl="0" algn="l">
              <a:lnSpc>
                <a:spcPct val="90000"/>
              </a:lnSpc>
              <a:spcBef>
                <a:spcPts val="0"/>
              </a:spcBef>
              <a:spcAft>
                <a:spcPts val="0"/>
              </a:spcAft>
              <a:buSzPts val="3200"/>
              <a:buNone/>
              <a:defRPr/>
            </a:lvl7pPr>
            <a:lvl8pPr lvl="7" rtl="0" algn="l">
              <a:lnSpc>
                <a:spcPct val="90000"/>
              </a:lnSpc>
              <a:spcBef>
                <a:spcPts val="0"/>
              </a:spcBef>
              <a:spcAft>
                <a:spcPts val="0"/>
              </a:spcAft>
              <a:buSzPts val="3200"/>
              <a:buNone/>
              <a:defRPr/>
            </a:lvl8pPr>
            <a:lvl9pPr lvl="8" rtl="0" algn="l">
              <a:lnSpc>
                <a:spcPct val="90000"/>
              </a:lnSpc>
              <a:spcBef>
                <a:spcPts val="0"/>
              </a:spcBef>
              <a:spcAft>
                <a:spcPts val="0"/>
              </a:spcAft>
              <a:buSzPts val="3200"/>
              <a:buNone/>
              <a:defRPr/>
            </a:lvl9pPr>
          </a:lstStyle>
          <a:p/>
        </p:txBody>
      </p:sp>
      <p:sp>
        <p:nvSpPr>
          <p:cNvPr id="102" name="Google Shape;102;p21"/>
          <p:cNvSpPr txBox="1"/>
          <p:nvPr>
            <p:ph idx="1" type="body"/>
          </p:nvPr>
        </p:nvSpPr>
        <p:spPr>
          <a:xfrm>
            <a:off x="1044446" y="1468375"/>
            <a:ext cx="2245200" cy="3009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800"/>
              </a:spcBef>
              <a:spcAft>
                <a:spcPts val="0"/>
              </a:spcAft>
              <a:buSzPts val="1800"/>
              <a:buChar char="○"/>
              <a:defRPr sz="1800"/>
            </a:lvl2pPr>
            <a:lvl3pPr indent="-342900" lvl="2" marL="1371600" rtl="0" algn="l">
              <a:lnSpc>
                <a:spcPct val="115000"/>
              </a:lnSpc>
              <a:spcBef>
                <a:spcPts val="800"/>
              </a:spcBef>
              <a:spcAft>
                <a:spcPts val="0"/>
              </a:spcAft>
              <a:buSzPts val="1800"/>
              <a:buChar char="■"/>
              <a:defRPr sz="1800"/>
            </a:lvl3pPr>
            <a:lvl4pPr indent="-342900" lvl="3" marL="1828800" rtl="0" algn="l">
              <a:lnSpc>
                <a:spcPct val="115000"/>
              </a:lnSpc>
              <a:spcBef>
                <a:spcPts val="800"/>
              </a:spcBef>
              <a:spcAft>
                <a:spcPts val="0"/>
              </a:spcAft>
              <a:buSzPts val="1800"/>
              <a:buChar char="●"/>
              <a:defRPr sz="1800"/>
            </a:lvl4pPr>
            <a:lvl5pPr indent="-342900" lvl="4" marL="2286000" rtl="0" algn="l">
              <a:lnSpc>
                <a:spcPct val="115000"/>
              </a:lnSpc>
              <a:spcBef>
                <a:spcPts val="800"/>
              </a:spcBef>
              <a:spcAft>
                <a:spcPts val="0"/>
              </a:spcAft>
              <a:buSzPts val="1800"/>
              <a:buChar char="○"/>
              <a:defRPr sz="1800"/>
            </a:lvl5pPr>
            <a:lvl6pPr indent="-342900" lvl="5" marL="2743200" rtl="0" algn="l">
              <a:lnSpc>
                <a:spcPct val="115000"/>
              </a:lnSpc>
              <a:spcBef>
                <a:spcPts val="800"/>
              </a:spcBef>
              <a:spcAft>
                <a:spcPts val="0"/>
              </a:spcAft>
              <a:buSzPts val="1800"/>
              <a:buChar char="■"/>
              <a:defRPr sz="1800"/>
            </a:lvl6pPr>
            <a:lvl7pPr indent="-342900" lvl="6" marL="3200400" rtl="0" algn="l">
              <a:lnSpc>
                <a:spcPct val="115000"/>
              </a:lnSpc>
              <a:spcBef>
                <a:spcPts val="800"/>
              </a:spcBef>
              <a:spcAft>
                <a:spcPts val="0"/>
              </a:spcAft>
              <a:buSzPts val="1800"/>
              <a:buChar char="●"/>
              <a:defRPr sz="1800"/>
            </a:lvl7pPr>
            <a:lvl8pPr indent="-342900" lvl="7" marL="3657600" rtl="0" algn="l">
              <a:lnSpc>
                <a:spcPct val="115000"/>
              </a:lnSpc>
              <a:spcBef>
                <a:spcPts val="800"/>
              </a:spcBef>
              <a:spcAft>
                <a:spcPts val="0"/>
              </a:spcAft>
              <a:buSzPts val="1800"/>
              <a:buChar char="○"/>
              <a:defRPr sz="1800"/>
            </a:lvl8pPr>
            <a:lvl9pPr indent="-342900" lvl="8" marL="4114800" rtl="0" algn="l">
              <a:lnSpc>
                <a:spcPct val="115000"/>
              </a:lnSpc>
              <a:spcBef>
                <a:spcPts val="800"/>
              </a:spcBef>
              <a:spcAft>
                <a:spcPts val="800"/>
              </a:spcAft>
              <a:buSzPts val="1800"/>
              <a:buChar char="■"/>
              <a:defRPr sz="1800"/>
            </a:lvl9pPr>
          </a:lstStyle>
          <a:p/>
        </p:txBody>
      </p:sp>
      <p:sp>
        <p:nvSpPr>
          <p:cNvPr id="103" name="Google Shape;103;p21"/>
          <p:cNvSpPr txBox="1"/>
          <p:nvPr>
            <p:ph idx="2" type="body"/>
          </p:nvPr>
        </p:nvSpPr>
        <p:spPr>
          <a:xfrm>
            <a:off x="3525597" y="1468375"/>
            <a:ext cx="2245200" cy="3009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800"/>
              </a:spcBef>
              <a:spcAft>
                <a:spcPts val="0"/>
              </a:spcAft>
              <a:buSzPts val="1800"/>
              <a:buChar char="○"/>
              <a:defRPr sz="1800"/>
            </a:lvl2pPr>
            <a:lvl3pPr indent="-342900" lvl="2" marL="1371600" rtl="0" algn="l">
              <a:lnSpc>
                <a:spcPct val="115000"/>
              </a:lnSpc>
              <a:spcBef>
                <a:spcPts val="800"/>
              </a:spcBef>
              <a:spcAft>
                <a:spcPts val="0"/>
              </a:spcAft>
              <a:buSzPts val="1800"/>
              <a:buChar char="■"/>
              <a:defRPr sz="1800"/>
            </a:lvl3pPr>
            <a:lvl4pPr indent="-342900" lvl="3" marL="1828800" rtl="0" algn="l">
              <a:lnSpc>
                <a:spcPct val="115000"/>
              </a:lnSpc>
              <a:spcBef>
                <a:spcPts val="800"/>
              </a:spcBef>
              <a:spcAft>
                <a:spcPts val="0"/>
              </a:spcAft>
              <a:buSzPts val="1800"/>
              <a:buChar char="●"/>
              <a:defRPr sz="1800"/>
            </a:lvl4pPr>
            <a:lvl5pPr indent="-342900" lvl="4" marL="2286000" rtl="0" algn="l">
              <a:lnSpc>
                <a:spcPct val="115000"/>
              </a:lnSpc>
              <a:spcBef>
                <a:spcPts val="800"/>
              </a:spcBef>
              <a:spcAft>
                <a:spcPts val="0"/>
              </a:spcAft>
              <a:buSzPts val="1800"/>
              <a:buChar char="○"/>
              <a:defRPr sz="1800"/>
            </a:lvl5pPr>
            <a:lvl6pPr indent="-342900" lvl="5" marL="2743200" rtl="0" algn="l">
              <a:lnSpc>
                <a:spcPct val="115000"/>
              </a:lnSpc>
              <a:spcBef>
                <a:spcPts val="800"/>
              </a:spcBef>
              <a:spcAft>
                <a:spcPts val="0"/>
              </a:spcAft>
              <a:buSzPts val="1800"/>
              <a:buChar char="■"/>
              <a:defRPr sz="1800"/>
            </a:lvl6pPr>
            <a:lvl7pPr indent="-342900" lvl="6" marL="3200400" rtl="0" algn="l">
              <a:lnSpc>
                <a:spcPct val="115000"/>
              </a:lnSpc>
              <a:spcBef>
                <a:spcPts val="800"/>
              </a:spcBef>
              <a:spcAft>
                <a:spcPts val="0"/>
              </a:spcAft>
              <a:buSzPts val="1800"/>
              <a:buChar char="●"/>
              <a:defRPr sz="1800"/>
            </a:lvl7pPr>
            <a:lvl8pPr indent="-342900" lvl="7" marL="3657600" rtl="0" algn="l">
              <a:lnSpc>
                <a:spcPct val="115000"/>
              </a:lnSpc>
              <a:spcBef>
                <a:spcPts val="800"/>
              </a:spcBef>
              <a:spcAft>
                <a:spcPts val="0"/>
              </a:spcAft>
              <a:buSzPts val="1800"/>
              <a:buChar char="○"/>
              <a:defRPr sz="1800"/>
            </a:lvl8pPr>
            <a:lvl9pPr indent="-342900" lvl="8" marL="4114800" rtl="0" algn="l">
              <a:lnSpc>
                <a:spcPct val="115000"/>
              </a:lnSpc>
              <a:spcBef>
                <a:spcPts val="800"/>
              </a:spcBef>
              <a:spcAft>
                <a:spcPts val="800"/>
              </a:spcAft>
              <a:buSzPts val="1800"/>
              <a:buChar char="■"/>
              <a:defRPr sz="1800"/>
            </a:lvl9pPr>
          </a:lstStyle>
          <a:p/>
        </p:txBody>
      </p:sp>
      <p:sp>
        <p:nvSpPr>
          <p:cNvPr id="104" name="Google Shape;104;p21"/>
          <p:cNvSpPr txBox="1"/>
          <p:nvPr>
            <p:ph idx="3" type="body"/>
          </p:nvPr>
        </p:nvSpPr>
        <p:spPr>
          <a:xfrm>
            <a:off x="6006748" y="1468375"/>
            <a:ext cx="2245200" cy="30090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800"/>
              </a:spcBef>
              <a:spcAft>
                <a:spcPts val="0"/>
              </a:spcAft>
              <a:buSzPts val="1800"/>
              <a:buChar char="○"/>
              <a:defRPr sz="1800"/>
            </a:lvl2pPr>
            <a:lvl3pPr indent="-342900" lvl="2" marL="1371600" rtl="0" algn="l">
              <a:lnSpc>
                <a:spcPct val="115000"/>
              </a:lnSpc>
              <a:spcBef>
                <a:spcPts val="800"/>
              </a:spcBef>
              <a:spcAft>
                <a:spcPts val="0"/>
              </a:spcAft>
              <a:buSzPts val="1800"/>
              <a:buChar char="■"/>
              <a:defRPr sz="1800"/>
            </a:lvl3pPr>
            <a:lvl4pPr indent="-342900" lvl="3" marL="1828800" rtl="0" algn="l">
              <a:lnSpc>
                <a:spcPct val="115000"/>
              </a:lnSpc>
              <a:spcBef>
                <a:spcPts val="800"/>
              </a:spcBef>
              <a:spcAft>
                <a:spcPts val="0"/>
              </a:spcAft>
              <a:buSzPts val="1800"/>
              <a:buChar char="●"/>
              <a:defRPr sz="1800"/>
            </a:lvl4pPr>
            <a:lvl5pPr indent="-342900" lvl="4" marL="2286000" rtl="0" algn="l">
              <a:lnSpc>
                <a:spcPct val="115000"/>
              </a:lnSpc>
              <a:spcBef>
                <a:spcPts val="800"/>
              </a:spcBef>
              <a:spcAft>
                <a:spcPts val="0"/>
              </a:spcAft>
              <a:buSzPts val="1800"/>
              <a:buChar char="○"/>
              <a:defRPr sz="1800"/>
            </a:lvl5pPr>
            <a:lvl6pPr indent="-342900" lvl="5" marL="2743200" rtl="0" algn="l">
              <a:lnSpc>
                <a:spcPct val="115000"/>
              </a:lnSpc>
              <a:spcBef>
                <a:spcPts val="800"/>
              </a:spcBef>
              <a:spcAft>
                <a:spcPts val="0"/>
              </a:spcAft>
              <a:buSzPts val="1800"/>
              <a:buChar char="■"/>
              <a:defRPr sz="1800"/>
            </a:lvl6pPr>
            <a:lvl7pPr indent="-342900" lvl="6" marL="3200400" rtl="0" algn="l">
              <a:lnSpc>
                <a:spcPct val="115000"/>
              </a:lnSpc>
              <a:spcBef>
                <a:spcPts val="800"/>
              </a:spcBef>
              <a:spcAft>
                <a:spcPts val="0"/>
              </a:spcAft>
              <a:buSzPts val="1800"/>
              <a:buChar char="●"/>
              <a:defRPr sz="1800"/>
            </a:lvl7pPr>
            <a:lvl8pPr indent="-342900" lvl="7" marL="3657600" rtl="0" algn="l">
              <a:lnSpc>
                <a:spcPct val="115000"/>
              </a:lnSpc>
              <a:spcBef>
                <a:spcPts val="800"/>
              </a:spcBef>
              <a:spcAft>
                <a:spcPts val="0"/>
              </a:spcAft>
              <a:buSzPts val="1800"/>
              <a:buChar char="○"/>
              <a:defRPr sz="1800"/>
            </a:lvl8pPr>
            <a:lvl9pPr indent="-342900" lvl="8" marL="4114800" rtl="0" algn="l">
              <a:lnSpc>
                <a:spcPct val="115000"/>
              </a:lnSpc>
              <a:spcBef>
                <a:spcPts val="800"/>
              </a:spcBef>
              <a:spcAft>
                <a:spcPts val="800"/>
              </a:spcAft>
              <a:buSzPts val="1800"/>
              <a:buChar char="■"/>
              <a:defRPr sz="1800"/>
            </a:lvl9pPr>
          </a:lstStyle>
          <a:p/>
        </p:txBody>
      </p:sp>
      <p:sp>
        <p:nvSpPr>
          <p:cNvPr id="105" name="Google Shape;105;p21"/>
          <p:cNvSpPr txBox="1"/>
          <p:nvPr>
            <p:ph idx="12" type="sldNum"/>
          </p:nvPr>
        </p:nvSpPr>
        <p:spPr>
          <a:xfrm>
            <a:off x="8619825" y="4630250"/>
            <a:ext cx="524100" cy="51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22"/>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9" name="Google Shape;109;p22"/>
          <p:cNvSpPr txBox="1"/>
          <p:nvPr>
            <p:ph type="title"/>
          </p:nvPr>
        </p:nvSpPr>
        <p:spPr>
          <a:xfrm>
            <a:off x="1044475" y="742575"/>
            <a:ext cx="7207500" cy="63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90000"/>
              </a:lnSpc>
              <a:spcBef>
                <a:spcPts val="0"/>
              </a:spcBef>
              <a:spcAft>
                <a:spcPts val="0"/>
              </a:spcAft>
              <a:buSzPts val="3200"/>
              <a:buNone/>
              <a:defRPr/>
            </a:lvl2pPr>
            <a:lvl3pPr lvl="2" rtl="0" algn="l">
              <a:lnSpc>
                <a:spcPct val="90000"/>
              </a:lnSpc>
              <a:spcBef>
                <a:spcPts val="0"/>
              </a:spcBef>
              <a:spcAft>
                <a:spcPts val="0"/>
              </a:spcAft>
              <a:buSzPts val="3200"/>
              <a:buNone/>
              <a:defRPr/>
            </a:lvl3pPr>
            <a:lvl4pPr lvl="3" rtl="0" algn="l">
              <a:lnSpc>
                <a:spcPct val="90000"/>
              </a:lnSpc>
              <a:spcBef>
                <a:spcPts val="0"/>
              </a:spcBef>
              <a:spcAft>
                <a:spcPts val="0"/>
              </a:spcAft>
              <a:buSzPts val="3200"/>
              <a:buNone/>
              <a:defRPr/>
            </a:lvl4pPr>
            <a:lvl5pPr lvl="4" rtl="0" algn="l">
              <a:lnSpc>
                <a:spcPct val="90000"/>
              </a:lnSpc>
              <a:spcBef>
                <a:spcPts val="0"/>
              </a:spcBef>
              <a:spcAft>
                <a:spcPts val="0"/>
              </a:spcAft>
              <a:buSzPts val="3200"/>
              <a:buNone/>
              <a:defRPr/>
            </a:lvl5pPr>
            <a:lvl6pPr lvl="5" rtl="0" algn="l">
              <a:lnSpc>
                <a:spcPct val="90000"/>
              </a:lnSpc>
              <a:spcBef>
                <a:spcPts val="0"/>
              </a:spcBef>
              <a:spcAft>
                <a:spcPts val="0"/>
              </a:spcAft>
              <a:buSzPts val="3200"/>
              <a:buNone/>
              <a:defRPr/>
            </a:lvl6pPr>
            <a:lvl7pPr lvl="6" rtl="0" algn="l">
              <a:lnSpc>
                <a:spcPct val="90000"/>
              </a:lnSpc>
              <a:spcBef>
                <a:spcPts val="0"/>
              </a:spcBef>
              <a:spcAft>
                <a:spcPts val="0"/>
              </a:spcAft>
              <a:buSzPts val="3200"/>
              <a:buNone/>
              <a:defRPr/>
            </a:lvl7pPr>
            <a:lvl8pPr lvl="7" rtl="0" algn="l">
              <a:lnSpc>
                <a:spcPct val="90000"/>
              </a:lnSpc>
              <a:spcBef>
                <a:spcPts val="0"/>
              </a:spcBef>
              <a:spcAft>
                <a:spcPts val="0"/>
              </a:spcAft>
              <a:buSzPts val="3200"/>
              <a:buNone/>
              <a:defRPr/>
            </a:lvl8pPr>
            <a:lvl9pPr lvl="8" rtl="0" algn="l">
              <a:lnSpc>
                <a:spcPct val="90000"/>
              </a:lnSpc>
              <a:spcBef>
                <a:spcPts val="0"/>
              </a:spcBef>
              <a:spcAft>
                <a:spcPts val="0"/>
              </a:spcAft>
              <a:buSzPts val="3200"/>
              <a:buNone/>
              <a:defRPr/>
            </a:lvl9pPr>
          </a:lstStyle>
          <a:p/>
        </p:txBody>
      </p:sp>
      <p:sp>
        <p:nvSpPr>
          <p:cNvPr id="110" name="Google Shape;110;p22"/>
          <p:cNvSpPr txBox="1"/>
          <p:nvPr>
            <p:ph idx="12" type="sldNum"/>
          </p:nvPr>
        </p:nvSpPr>
        <p:spPr>
          <a:xfrm>
            <a:off x="8619825" y="4630250"/>
            <a:ext cx="524100" cy="51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 name="Shape 111"/>
        <p:cNvGrpSpPr/>
        <p:nvPr/>
      </p:nvGrpSpPr>
      <p:grpSpPr>
        <a:xfrm>
          <a:off x="0" y="0"/>
          <a:ext cx="0" cy="0"/>
          <a:chOff x="0" y="0"/>
          <a:chExt cx="0" cy="0"/>
        </a:xfrm>
      </p:grpSpPr>
      <p:sp>
        <p:nvSpPr>
          <p:cNvPr id="112" name="Google Shape;112;p23"/>
          <p:cNvSpPr/>
          <p:nvPr/>
        </p:nvSpPr>
        <p:spPr>
          <a:xfrm>
            <a:off x="4255350" y="4182650"/>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 name="Google Shape;113;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4" name="Google Shape;114;p23"/>
          <p:cNvSpPr txBox="1"/>
          <p:nvPr>
            <p:ph idx="1" type="body"/>
          </p:nvPr>
        </p:nvSpPr>
        <p:spPr>
          <a:xfrm>
            <a:off x="855300" y="3872900"/>
            <a:ext cx="7433400" cy="282300"/>
          </a:xfrm>
          <a:prstGeom prst="rect">
            <a:avLst/>
          </a:prstGeom>
          <a:noFill/>
          <a:ln>
            <a:noFill/>
          </a:ln>
        </p:spPr>
        <p:txBody>
          <a:bodyPr anchorCtr="0" anchor="t" bIns="0" lIns="0" spcFirstLastPara="1" rIns="0" wrap="square" tIns="0">
            <a:noAutofit/>
          </a:bodyPr>
          <a:lstStyle>
            <a:lvl1pPr indent="-228600" lvl="0" marL="457200" rtl="0" algn="ctr">
              <a:lnSpc>
                <a:spcPct val="115000"/>
              </a:lnSpc>
              <a:spcBef>
                <a:spcPts val="0"/>
              </a:spcBef>
              <a:spcAft>
                <a:spcPts val="800"/>
              </a:spcAft>
              <a:buSzPts val="1600"/>
              <a:buNone/>
              <a:defRPr sz="1600"/>
            </a:lvl1pPr>
          </a:lstStyle>
          <a:p/>
        </p:txBody>
      </p:sp>
      <p:sp>
        <p:nvSpPr>
          <p:cNvPr id="115" name="Google Shape;115;p23"/>
          <p:cNvSpPr txBox="1"/>
          <p:nvPr>
            <p:ph idx="12" type="sldNum"/>
          </p:nvPr>
        </p:nvSpPr>
        <p:spPr>
          <a:xfrm>
            <a:off x="4255350" y="4717625"/>
            <a:ext cx="633300" cy="4260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1300"/>
              <a:buFont typeface="Arial"/>
              <a:buNone/>
              <a:defRPr b="1" i="0" sz="1300" u="none" cap="none" strike="noStrike">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1044475" y="742575"/>
            <a:ext cx="7207500" cy="6333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4"/>
              </a:buClr>
              <a:buSzPts val="3200"/>
              <a:buFont typeface="Red Hat Display"/>
              <a:buNone/>
              <a:defRPr b="1" i="0" sz="3200" u="none" cap="none" strike="noStrike">
                <a:solidFill>
                  <a:schemeClr val="accent4"/>
                </a:solidFill>
                <a:latin typeface="Red Hat Display"/>
                <a:ea typeface="Red Hat Display"/>
                <a:cs typeface="Red Hat Display"/>
                <a:sym typeface="Red Hat Display"/>
              </a:defRPr>
            </a:lvl1pPr>
            <a:lvl2pPr lvl="1" marR="0" rtl="0" algn="l">
              <a:lnSpc>
                <a:spcPct val="90000"/>
              </a:lnSpc>
              <a:spcBef>
                <a:spcPts val="0"/>
              </a:spcBef>
              <a:spcAft>
                <a:spcPts val="0"/>
              </a:spcAft>
              <a:buClr>
                <a:schemeClr val="accent4"/>
              </a:buClr>
              <a:buSzPts val="3200"/>
              <a:buFont typeface="Red Hat Display"/>
              <a:buNone/>
              <a:defRPr b="1" i="0" sz="3200" u="none" cap="none" strike="noStrike">
                <a:solidFill>
                  <a:schemeClr val="accent4"/>
                </a:solidFill>
                <a:latin typeface="Red Hat Display"/>
                <a:ea typeface="Red Hat Display"/>
                <a:cs typeface="Red Hat Display"/>
                <a:sym typeface="Red Hat Display"/>
              </a:defRPr>
            </a:lvl2pPr>
            <a:lvl3pPr lvl="2" marR="0" rtl="0" algn="l">
              <a:lnSpc>
                <a:spcPct val="90000"/>
              </a:lnSpc>
              <a:spcBef>
                <a:spcPts val="0"/>
              </a:spcBef>
              <a:spcAft>
                <a:spcPts val="0"/>
              </a:spcAft>
              <a:buClr>
                <a:schemeClr val="accent4"/>
              </a:buClr>
              <a:buSzPts val="3200"/>
              <a:buFont typeface="Red Hat Display"/>
              <a:buNone/>
              <a:defRPr b="1" i="0" sz="3200" u="none" cap="none" strike="noStrike">
                <a:solidFill>
                  <a:schemeClr val="accent4"/>
                </a:solidFill>
                <a:latin typeface="Red Hat Display"/>
                <a:ea typeface="Red Hat Display"/>
                <a:cs typeface="Red Hat Display"/>
                <a:sym typeface="Red Hat Display"/>
              </a:defRPr>
            </a:lvl3pPr>
            <a:lvl4pPr lvl="3" marR="0" rtl="0" algn="l">
              <a:lnSpc>
                <a:spcPct val="90000"/>
              </a:lnSpc>
              <a:spcBef>
                <a:spcPts val="0"/>
              </a:spcBef>
              <a:spcAft>
                <a:spcPts val="0"/>
              </a:spcAft>
              <a:buClr>
                <a:schemeClr val="accent4"/>
              </a:buClr>
              <a:buSzPts val="3200"/>
              <a:buFont typeface="Red Hat Display"/>
              <a:buNone/>
              <a:defRPr b="1" i="0" sz="3200" u="none" cap="none" strike="noStrike">
                <a:solidFill>
                  <a:schemeClr val="accent4"/>
                </a:solidFill>
                <a:latin typeface="Red Hat Display"/>
                <a:ea typeface="Red Hat Display"/>
                <a:cs typeface="Red Hat Display"/>
                <a:sym typeface="Red Hat Display"/>
              </a:defRPr>
            </a:lvl4pPr>
            <a:lvl5pPr lvl="4" marR="0" rtl="0" algn="l">
              <a:lnSpc>
                <a:spcPct val="90000"/>
              </a:lnSpc>
              <a:spcBef>
                <a:spcPts val="0"/>
              </a:spcBef>
              <a:spcAft>
                <a:spcPts val="0"/>
              </a:spcAft>
              <a:buClr>
                <a:schemeClr val="accent4"/>
              </a:buClr>
              <a:buSzPts val="3200"/>
              <a:buFont typeface="Red Hat Display"/>
              <a:buNone/>
              <a:defRPr b="1" i="0" sz="3200" u="none" cap="none" strike="noStrike">
                <a:solidFill>
                  <a:schemeClr val="accent4"/>
                </a:solidFill>
                <a:latin typeface="Red Hat Display"/>
                <a:ea typeface="Red Hat Display"/>
                <a:cs typeface="Red Hat Display"/>
                <a:sym typeface="Red Hat Display"/>
              </a:defRPr>
            </a:lvl5pPr>
            <a:lvl6pPr lvl="5" marR="0" rtl="0" algn="l">
              <a:lnSpc>
                <a:spcPct val="90000"/>
              </a:lnSpc>
              <a:spcBef>
                <a:spcPts val="0"/>
              </a:spcBef>
              <a:spcAft>
                <a:spcPts val="0"/>
              </a:spcAft>
              <a:buClr>
                <a:schemeClr val="accent4"/>
              </a:buClr>
              <a:buSzPts val="3200"/>
              <a:buFont typeface="Red Hat Display"/>
              <a:buNone/>
              <a:defRPr b="1" i="0" sz="3200" u="none" cap="none" strike="noStrike">
                <a:solidFill>
                  <a:schemeClr val="accent4"/>
                </a:solidFill>
                <a:latin typeface="Red Hat Display"/>
                <a:ea typeface="Red Hat Display"/>
                <a:cs typeface="Red Hat Display"/>
                <a:sym typeface="Red Hat Display"/>
              </a:defRPr>
            </a:lvl6pPr>
            <a:lvl7pPr lvl="6" marR="0" rtl="0" algn="l">
              <a:lnSpc>
                <a:spcPct val="90000"/>
              </a:lnSpc>
              <a:spcBef>
                <a:spcPts val="0"/>
              </a:spcBef>
              <a:spcAft>
                <a:spcPts val="0"/>
              </a:spcAft>
              <a:buClr>
                <a:schemeClr val="accent4"/>
              </a:buClr>
              <a:buSzPts val="3200"/>
              <a:buFont typeface="Red Hat Display"/>
              <a:buNone/>
              <a:defRPr b="1" i="0" sz="3200" u="none" cap="none" strike="noStrike">
                <a:solidFill>
                  <a:schemeClr val="accent4"/>
                </a:solidFill>
                <a:latin typeface="Red Hat Display"/>
                <a:ea typeface="Red Hat Display"/>
                <a:cs typeface="Red Hat Display"/>
                <a:sym typeface="Red Hat Display"/>
              </a:defRPr>
            </a:lvl7pPr>
            <a:lvl8pPr lvl="7" marR="0" rtl="0" algn="l">
              <a:lnSpc>
                <a:spcPct val="90000"/>
              </a:lnSpc>
              <a:spcBef>
                <a:spcPts val="0"/>
              </a:spcBef>
              <a:spcAft>
                <a:spcPts val="0"/>
              </a:spcAft>
              <a:buClr>
                <a:schemeClr val="accent4"/>
              </a:buClr>
              <a:buSzPts val="3200"/>
              <a:buFont typeface="Red Hat Display"/>
              <a:buNone/>
              <a:defRPr b="1" i="0" sz="3200" u="none" cap="none" strike="noStrike">
                <a:solidFill>
                  <a:schemeClr val="accent4"/>
                </a:solidFill>
                <a:latin typeface="Red Hat Display"/>
                <a:ea typeface="Red Hat Display"/>
                <a:cs typeface="Red Hat Display"/>
                <a:sym typeface="Red Hat Display"/>
              </a:defRPr>
            </a:lvl8pPr>
            <a:lvl9pPr lvl="8" marR="0" rtl="0" algn="l">
              <a:lnSpc>
                <a:spcPct val="90000"/>
              </a:lnSpc>
              <a:spcBef>
                <a:spcPts val="0"/>
              </a:spcBef>
              <a:spcAft>
                <a:spcPts val="0"/>
              </a:spcAft>
              <a:buClr>
                <a:schemeClr val="accent4"/>
              </a:buClr>
              <a:buSzPts val="3200"/>
              <a:buFont typeface="Red Hat Display"/>
              <a:buNone/>
              <a:defRPr b="1" i="0" sz="3200" u="none" cap="none" strike="noStrike">
                <a:solidFill>
                  <a:schemeClr val="accent4"/>
                </a:solidFill>
                <a:latin typeface="Red Hat Display"/>
                <a:ea typeface="Red Hat Display"/>
                <a:cs typeface="Red Hat Display"/>
                <a:sym typeface="Red Hat Display"/>
              </a:defRPr>
            </a:lvl9pPr>
          </a:lstStyle>
          <a:p/>
        </p:txBody>
      </p:sp>
      <p:sp>
        <p:nvSpPr>
          <p:cNvPr id="56" name="Google Shape;56;p13"/>
          <p:cNvSpPr txBox="1"/>
          <p:nvPr>
            <p:ph idx="1" type="body"/>
          </p:nvPr>
        </p:nvSpPr>
        <p:spPr>
          <a:xfrm>
            <a:off x="1044475" y="1468375"/>
            <a:ext cx="7207500" cy="27576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0"/>
              </a:spcBef>
              <a:spcAft>
                <a:spcPts val="0"/>
              </a:spcAft>
              <a:buClr>
                <a:schemeClr val="accent1"/>
              </a:buClr>
              <a:buSzPts val="2400"/>
              <a:buFont typeface="Red Hat Text"/>
              <a:buChar char="●"/>
              <a:defRPr b="0" i="0" sz="2400" u="none" cap="none" strike="noStrike">
                <a:solidFill>
                  <a:schemeClr val="dk1"/>
                </a:solidFill>
                <a:latin typeface="Red Hat Text"/>
                <a:ea typeface="Red Hat Text"/>
                <a:cs typeface="Red Hat Text"/>
                <a:sym typeface="Red Hat Text"/>
              </a:defRPr>
            </a:lvl1pPr>
            <a:lvl2pPr indent="-381000" lvl="1" marL="914400" marR="0" rtl="0" algn="l">
              <a:lnSpc>
                <a:spcPct val="115000"/>
              </a:lnSpc>
              <a:spcBef>
                <a:spcPts val="800"/>
              </a:spcBef>
              <a:spcAft>
                <a:spcPts val="0"/>
              </a:spcAft>
              <a:buClr>
                <a:schemeClr val="accent1"/>
              </a:buClr>
              <a:buSzPts val="2400"/>
              <a:buFont typeface="Red Hat Text"/>
              <a:buChar char="○"/>
              <a:defRPr b="0" i="0" sz="2400" u="none" cap="none" strike="noStrike">
                <a:solidFill>
                  <a:schemeClr val="dk1"/>
                </a:solidFill>
                <a:latin typeface="Red Hat Text"/>
                <a:ea typeface="Red Hat Text"/>
                <a:cs typeface="Red Hat Text"/>
                <a:sym typeface="Red Hat Text"/>
              </a:defRPr>
            </a:lvl2pPr>
            <a:lvl3pPr indent="-381000" lvl="2" marL="1371600" marR="0" rtl="0" algn="l">
              <a:lnSpc>
                <a:spcPct val="115000"/>
              </a:lnSpc>
              <a:spcBef>
                <a:spcPts val="800"/>
              </a:spcBef>
              <a:spcAft>
                <a:spcPts val="0"/>
              </a:spcAft>
              <a:buClr>
                <a:schemeClr val="accent1"/>
              </a:buClr>
              <a:buSzPts val="2400"/>
              <a:buFont typeface="Red Hat Text"/>
              <a:buChar char="■"/>
              <a:defRPr b="0" i="0" sz="2400" u="none" cap="none" strike="noStrike">
                <a:solidFill>
                  <a:schemeClr val="dk1"/>
                </a:solidFill>
                <a:latin typeface="Red Hat Text"/>
                <a:ea typeface="Red Hat Text"/>
                <a:cs typeface="Red Hat Text"/>
                <a:sym typeface="Red Hat Text"/>
              </a:defRPr>
            </a:lvl3pPr>
            <a:lvl4pPr indent="-381000" lvl="3" marL="1828800" marR="0" rtl="0" algn="l">
              <a:lnSpc>
                <a:spcPct val="115000"/>
              </a:lnSpc>
              <a:spcBef>
                <a:spcPts val="800"/>
              </a:spcBef>
              <a:spcAft>
                <a:spcPts val="0"/>
              </a:spcAft>
              <a:buClr>
                <a:schemeClr val="dk1"/>
              </a:buClr>
              <a:buSzPts val="2400"/>
              <a:buFont typeface="Red Hat Text"/>
              <a:buChar char="●"/>
              <a:defRPr b="0" i="0" sz="2400" u="none" cap="none" strike="noStrike">
                <a:solidFill>
                  <a:schemeClr val="dk1"/>
                </a:solidFill>
                <a:latin typeface="Red Hat Text"/>
                <a:ea typeface="Red Hat Text"/>
                <a:cs typeface="Red Hat Text"/>
                <a:sym typeface="Red Hat Text"/>
              </a:defRPr>
            </a:lvl4pPr>
            <a:lvl5pPr indent="-381000" lvl="4" marL="2286000" marR="0" rtl="0" algn="l">
              <a:lnSpc>
                <a:spcPct val="115000"/>
              </a:lnSpc>
              <a:spcBef>
                <a:spcPts val="800"/>
              </a:spcBef>
              <a:spcAft>
                <a:spcPts val="0"/>
              </a:spcAft>
              <a:buClr>
                <a:schemeClr val="dk1"/>
              </a:buClr>
              <a:buSzPts val="2400"/>
              <a:buFont typeface="Red Hat Text"/>
              <a:buChar char="○"/>
              <a:defRPr b="0" i="0" sz="2400" u="none" cap="none" strike="noStrike">
                <a:solidFill>
                  <a:schemeClr val="dk1"/>
                </a:solidFill>
                <a:latin typeface="Red Hat Text"/>
                <a:ea typeface="Red Hat Text"/>
                <a:cs typeface="Red Hat Text"/>
                <a:sym typeface="Red Hat Text"/>
              </a:defRPr>
            </a:lvl5pPr>
            <a:lvl6pPr indent="-381000" lvl="5" marL="2743200" marR="0" rtl="0" algn="l">
              <a:lnSpc>
                <a:spcPct val="115000"/>
              </a:lnSpc>
              <a:spcBef>
                <a:spcPts val="800"/>
              </a:spcBef>
              <a:spcAft>
                <a:spcPts val="0"/>
              </a:spcAft>
              <a:buClr>
                <a:schemeClr val="dk1"/>
              </a:buClr>
              <a:buSzPts val="2400"/>
              <a:buFont typeface="Red Hat Text"/>
              <a:buChar char="■"/>
              <a:defRPr b="0" i="0" sz="2400" u="none" cap="none" strike="noStrike">
                <a:solidFill>
                  <a:schemeClr val="dk1"/>
                </a:solidFill>
                <a:latin typeface="Red Hat Text"/>
                <a:ea typeface="Red Hat Text"/>
                <a:cs typeface="Red Hat Text"/>
                <a:sym typeface="Red Hat Text"/>
              </a:defRPr>
            </a:lvl6pPr>
            <a:lvl7pPr indent="-381000" lvl="6" marL="3200400" marR="0" rtl="0" algn="l">
              <a:lnSpc>
                <a:spcPct val="115000"/>
              </a:lnSpc>
              <a:spcBef>
                <a:spcPts val="800"/>
              </a:spcBef>
              <a:spcAft>
                <a:spcPts val="0"/>
              </a:spcAft>
              <a:buClr>
                <a:schemeClr val="dk1"/>
              </a:buClr>
              <a:buSzPts val="2400"/>
              <a:buFont typeface="Red Hat Text"/>
              <a:buChar char="●"/>
              <a:defRPr b="0" i="0" sz="2400" u="none" cap="none" strike="noStrike">
                <a:solidFill>
                  <a:schemeClr val="dk1"/>
                </a:solidFill>
                <a:latin typeface="Red Hat Text"/>
                <a:ea typeface="Red Hat Text"/>
                <a:cs typeface="Red Hat Text"/>
                <a:sym typeface="Red Hat Text"/>
              </a:defRPr>
            </a:lvl7pPr>
            <a:lvl8pPr indent="-381000" lvl="7" marL="3657600" marR="0" rtl="0" algn="l">
              <a:lnSpc>
                <a:spcPct val="115000"/>
              </a:lnSpc>
              <a:spcBef>
                <a:spcPts val="800"/>
              </a:spcBef>
              <a:spcAft>
                <a:spcPts val="0"/>
              </a:spcAft>
              <a:buClr>
                <a:schemeClr val="dk1"/>
              </a:buClr>
              <a:buSzPts val="2400"/>
              <a:buFont typeface="Red Hat Text"/>
              <a:buChar char="○"/>
              <a:defRPr b="0" i="0" sz="2400" u="none" cap="none" strike="noStrike">
                <a:solidFill>
                  <a:schemeClr val="dk1"/>
                </a:solidFill>
                <a:latin typeface="Red Hat Text"/>
                <a:ea typeface="Red Hat Text"/>
                <a:cs typeface="Red Hat Text"/>
                <a:sym typeface="Red Hat Text"/>
              </a:defRPr>
            </a:lvl8pPr>
            <a:lvl9pPr indent="-381000" lvl="8" marL="4114800" marR="0" rtl="0" algn="l">
              <a:lnSpc>
                <a:spcPct val="115000"/>
              </a:lnSpc>
              <a:spcBef>
                <a:spcPts val="800"/>
              </a:spcBef>
              <a:spcAft>
                <a:spcPts val="800"/>
              </a:spcAft>
              <a:buClr>
                <a:schemeClr val="dk1"/>
              </a:buClr>
              <a:buSzPts val="2400"/>
              <a:buFont typeface="Red Hat Text"/>
              <a:buChar char="■"/>
              <a:defRPr b="0" i="0" sz="2400" u="none" cap="none" strike="noStrike">
                <a:solidFill>
                  <a:schemeClr val="dk1"/>
                </a:solidFill>
                <a:latin typeface="Red Hat Text"/>
                <a:ea typeface="Red Hat Text"/>
                <a:cs typeface="Red Hat Text"/>
                <a:sym typeface="Red Hat Text"/>
              </a:defRPr>
            </a:lvl9pPr>
          </a:lstStyle>
          <a:p/>
        </p:txBody>
      </p:sp>
      <p:sp>
        <p:nvSpPr>
          <p:cNvPr id="57" name="Google Shape;57;p13"/>
          <p:cNvSpPr txBox="1"/>
          <p:nvPr>
            <p:ph idx="12" type="sldNum"/>
          </p:nvPr>
        </p:nvSpPr>
        <p:spPr>
          <a:xfrm>
            <a:off x="8619825" y="4630250"/>
            <a:ext cx="524100" cy="51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1300"/>
              <a:buFont typeface="Arial"/>
              <a:buNone/>
              <a:defRPr b="1" i="0" sz="1300" u="none" cap="none" strike="noStrike">
                <a:solidFill>
                  <a:schemeClr val="dk2"/>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0.jpg"/><Relationship Id="rId5"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ctrTitle"/>
          </p:nvPr>
        </p:nvSpPr>
        <p:spPr>
          <a:xfrm>
            <a:off x="4253200" y="877575"/>
            <a:ext cx="4047900" cy="2122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en"/>
              <a:t>Predicting Bike Share Availability</a:t>
            </a:r>
            <a:endParaRPr/>
          </a:p>
        </p:txBody>
      </p:sp>
      <p:grpSp>
        <p:nvGrpSpPr>
          <p:cNvPr id="121" name="Google Shape;121;p24"/>
          <p:cNvGrpSpPr/>
          <p:nvPr/>
        </p:nvGrpSpPr>
        <p:grpSpPr>
          <a:xfrm>
            <a:off x="847749" y="1886025"/>
            <a:ext cx="2480267" cy="1371342"/>
            <a:chOff x="1183947" y="2091916"/>
            <a:chExt cx="2950943" cy="1631579"/>
          </a:xfrm>
        </p:grpSpPr>
        <p:sp>
          <p:nvSpPr>
            <p:cNvPr id="122" name="Google Shape;122;p24"/>
            <p:cNvSpPr/>
            <p:nvPr/>
          </p:nvSpPr>
          <p:spPr>
            <a:xfrm>
              <a:off x="1746983" y="2125896"/>
              <a:ext cx="1516263" cy="1034563"/>
            </a:xfrm>
            <a:custGeom>
              <a:rect b="b" l="l" r="r" t="t"/>
              <a:pathLst>
                <a:path extrusionOk="0" fill="none" h="7429" w="10888">
                  <a:moveTo>
                    <a:pt x="2947" y="0"/>
                  </a:moveTo>
                  <a:lnTo>
                    <a:pt x="6406" y="7428"/>
                  </a:lnTo>
                  <a:lnTo>
                    <a:pt x="10887" y="2314"/>
                  </a:lnTo>
                  <a:lnTo>
                    <a:pt x="4019" y="2314"/>
                  </a:lnTo>
                  <a:lnTo>
                    <a:pt x="0" y="7428"/>
                  </a:lnTo>
                  <a:lnTo>
                    <a:pt x="6406" y="7428"/>
                  </a:lnTo>
                </a:path>
              </a:pathLst>
            </a:custGeom>
            <a:solidFill>
              <a:schemeClr val="lt1"/>
            </a:solidFill>
            <a:ln cap="rnd"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4"/>
            <p:cNvSpPr/>
            <p:nvPr/>
          </p:nvSpPr>
          <p:spPr>
            <a:xfrm>
              <a:off x="3157983" y="2091916"/>
              <a:ext cx="413881" cy="1068542"/>
            </a:xfrm>
            <a:custGeom>
              <a:rect b="b" l="l" r="r" t="t"/>
              <a:pathLst>
                <a:path extrusionOk="0" fill="none" h="7673" w="2972">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solidFill>
              <a:schemeClr val="lt1"/>
            </a:solidFill>
            <a:ln cap="rnd"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4"/>
            <p:cNvSpPr/>
            <p:nvPr/>
          </p:nvSpPr>
          <p:spPr>
            <a:xfrm>
              <a:off x="1183947" y="2597299"/>
              <a:ext cx="1126196" cy="1126196"/>
            </a:xfrm>
            <a:custGeom>
              <a:rect b="b" l="l" r="r" t="t"/>
              <a:pathLst>
                <a:path extrusionOk="0" fill="none" h="8087" w="8087">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solidFill>
              <a:schemeClr val="lt1"/>
            </a:solidFill>
            <a:ln cap="rnd"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4"/>
            <p:cNvSpPr/>
            <p:nvPr/>
          </p:nvSpPr>
          <p:spPr>
            <a:xfrm>
              <a:off x="3008694" y="2597299"/>
              <a:ext cx="1126196" cy="1126196"/>
            </a:xfrm>
            <a:custGeom>
              <a:rect b="b" l="l" r="r" t="t"/>
              <a:pathLst>
                <a:path extrusionOk="0" fill="none" h="8087" w="8087">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solidFill>
              <a:schemeClr val="lt1"/>
            </a:solidFill>
            <a:ln cap="rnd"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4"/>
            <p:cNvSpPr/>
            <p:nvPr/>
          </p:nvSpPr>
          <p:spPr>
            <a:xfrm>
              <a:off x="1987766" y="2091916"/>
              <a:ext cx="481840" cy="40803"/>
            </a:xfrm>
            <a:custGeom>
              <a:rect b="b" l="l" r="r" t="t"/>
              <a:pathLst>
                <a:path extrusionOk="0" fill="none" h="293" w="3460">
                  <a:moveTo>
                    <a:pt x="1" y="1"/>
                  </a:moveTo>
                  <a:lnTo>
                    <a:pt x="3459" y="293"/>
                  </a:lnTo>
                </a:path>
              </a:pathLst>
            </a:custGeom>
            <a:solidFill>
              <a:schemeClr val="lt1"/>
            </a:solidFill>
            <a:ln cap="rnd"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4"/>
            <p:cNvSpPr/>
            <p:nvPr/>
          </p:nvSpPr>
          <p:spPr>
            <a:xfrm>
              <a:off x="3466587" y="3055194"/>
              <a:ext cx="207080" cy="207080"/>
            </a:xfrm>
            <a:custGeom>
              <a:rect b="b" l="l" r="r" t="t"/>
              <a:pathLst>
                <a:path extrusionOk="0" fill="none" h="1487" w="1487">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solidFill>
              <a:schemeClr val="lt1"/>
            </a:solidFill>
            <a:ln cap="rnd"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4"/>
            <p:cNvSpPr/>
            <p:nvPr/>
          </p:nvSpPr>
          <p:spPr>
            <a:xfrm>
              <a:off x="1645182" y="3055194"/>
              <a:ext cx="207080" cy="207080"/>
            </a:xfrm>
            <a:custGeom>
              <a:rect b="b" l="l" r="r" t="t"/>
              <a:pathLst>
                <a:path extrusionOk="0" fill="none" h="1487" w="1487">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solidFill>
              <a:schemeClr val="lt1"/>
            </a:solidFill>
            <a:ln cap="rnd"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24"/>
          <p:cNvSpPr txBox="1"/>
          <p:nvPr>
            <p:ph idx="4294967295" type="subTitle"/>
          </p:nvPr>
        </p:nvSpPr>
        <p:spPr>
          <a:xfrm>
            <a:off x="6104525" y="3573650"/>
            <a:ext cx="2861400" cy="884700"/>
          </a:xfrm>
          <a:prstGeom prst="rect">
            <a:avLst/>
          </a:prstGeom>
        </p:spPr>
        <p:txBody>
          <a:bodyPr anchorCtr="0" anchor="t" bIns="0" lIns="0" spcFirstLastPara="1" rIns="0" wrap="square" tIns="0">
            <a:noAutofit/>
          </a:bodyPr>
          <a:lstStyle/>
          <a:p>
            <a:pPr indent="0" lvl="0" marL="0" rtl="0" algn="ctr">
              <a:lnSpc>
                <a:spcPct val="70000"/>
              </a:lnSpc>
              <a:spcBef>
                <a:spcPts val="0"/>
              </a:spcBef>
              <a:spcAft>
                <a:spcPts val="0"/>
              </a:spcAft>
              <a:buSzPts val="358"/>
              <a:buNone/>
            </a:pPr>
            <a:r>
              <a:rPr b="1" lang="en" sz="2034">
                <a:solidFill>
                  <a:schemeClr val="lt1"/>
                </a:solidFill>
                <a:latin typeface="Arial"/>
                <a:ea typeface="Arial"/>
                <a:cs typeface="Arial"/>
                <a:sym typeface="Arial"/>
              </a:rPr>
              <a:t>Team KaZAM</a:t>
            </a:r>
            <a:endParaRPr b="1" sz="2034">
              <a:solidFill>
                <a:schemeClr val="lt1"/>
              </a:solidFill>
              <a:latin typeface="Arial"/>
              <a:ea typeface="Arial"/>
              <a:cs typeface="Arial"/>
              <a:sym typeface="Arial"/>
            </a:endParaRPr>
          </a:p>
          <a:p>
            <a:pPr indent="0" lvl="0" marL="0" rtl="0" algn="ctr">
              <a:lnSpc>
                <a:spcPct val="70000"/>
              </a:lnSpc>
              <a:spcBef>
                <a:spcPts val="0"/>
              </a:spcBef>
              <a:spcAft>
                <a:spcPts val="0"/>
              </a:spcAft>
              <a:buClr>
                <a:srgbClr val="000000"/>
              </a:buClr>
              <a:buSzPts val="358"/>
              <a:buFont typeface="Arial"/>
              <a:buNone/>
            </a:pPr>
            <a:r>
              <a:t/>
            </a:r>
            <a:endParaRPr b="1" sz="2034">
              <a:solidFill>
                <a:schemeClr val="lt1"/>
              </a:solidFill>
              <a:latin typeface="Arial"/>
              <a:ea typeface="Arial"/>
              <a:cs typeface="Arial"/>
              <a:sym typeface="Arial"/>
            </a:endParaRPr>
          </a:p>
          <a:p>
            <a:pPr indent="0" lvl="0" marL="0" rtl="0" algn="ctr">
              <a:lnSpc>
                <a:spcPct val="70000"/>
              </a:lnSpc>
              <a:spcBef>
                <a:spcPts val="0"/>
              </a:spcBef>
              <a:spcAft>
                <a:spcPts val="0"/>
              </a:spcAft>
              <a:buClr>
                <a:srgbClr val="000000"/>
              </a:buClr>
              <a:buSzPts val="358"/>
              <a:buFont typeface="Arial"/>
              <a:buNone/>
            </a:pPr>
            <a:r>
              <a:rPr b="1" lang="en" sz="1771">
                <a:solidFill>
                  <a:schemeClr val="lt1"/>
                </a:solidFill>
                <a:latin typeface="Arial"/>
                <a:ea typeface="Arial"/>
                <a:cs typeface="Arial"/>
                <a:sym typeface="Arial"/>
              </a:rPr>
              <a:t>Woochan Lee</a:t>
            </a:r>
            <a:endParaRPr b="1" sz="1771">
              <a:solidFill>
                <a:schemeClr val="lt1"/>
              </a:solidFill>
              <a:latin typeface="Arial"/>
              <a:ea typeface="Arial"/>
              <a:cs typeface="Arial"/>
              <a:sym typeface="Arial"/>
            </a:endParaRPr>
          </a:p>
          <a:p>
            <a:pPr indent="0" lvl="0" marL="0" rtl="0" algn="ctr">
              <a:lnSpc>
                <a:spcPct val="70000"/>
              </a:lnSpc>
              <a:spcBef>
                <a:spcPts val="0"/>
              </a:spcBef>
              <a:spcAft>
                <a:spcPts val="0"/>
              </a:spcAft>
              <a:buClr>
                <a:srgbClr val="000000"/>
              </a:buClr>
              <a:buSzPts val="358"/>
              <a:buFont typeface="Arial"/>
              <a:buNone/>
            </a:pPr>
            <a:r>
              <a:rPr b="1" lang="en" sz="1771">
                <a:solidFill>
                  <a:schemeClr val="lt1"/>
                </a:solidFill>
                <a:latin typeface="Arial"/>
                <a:ea typeface="Arial"/>
                <a:cs typeface="Arial"/>
                <a:sym typeface="Arial"/>
              </a:rPr>
              <a:t>Ziyan Xia</a:t>
            </a:r>
            <a:endParaRPr b="1" sz="1771">
              <a:solidFill>
                <a:schemeClr val="lt1"/>
              </a:solidFill>
              <a:latin typeface="Arial"/>
              <a:ea typeface="Arial"/>
              <a:cs typeface="Arial"/>
              <a:sym typeface="Arial"/>
            </a:endParaRPr>
          </a:p>
          <a:p>
            <a:pPr indent="0" lvl="0" marL="0" rtl="0" algn="ctr">
              <a:lnSpc>
                <a:spcPct val="70000"/>
              </a:lnSpc>
              <a:spcBef>
                <a:spcPts val="0"/>
              </a:spcBef>
              <a:spcAft>
                <a:spcPts val="0"/>
              </a:spcAft>
              <a:buClr>
                <a:srgbClr val="000000"/>
              </a:buClr>
              <a:buSzPts val="358"/>
              <a:buFont typeface="Arial"/>
              <a:buNone/>
            </a:pPr>
            <a:r>
              <a:rPr b="1" lang="en" sz="1771">
                <a:solidFill>
                  <a:schemeClr val="lt1"/>
                </a:solidFill>
                <a:latin typeface="Arial"/>
                <a:ea typeface="Arial"/>
                <a:cs typeface="Arial"/>
                <a:sym typeface="Arial"/>
              </a:rPr>
              <a:t>Yueni Wang</a:t>
            </a:r>
            <a:endParaRPr b="1" sz="1771">
              <a:solidFill>
                <a:schemeClr val="lt1"/>
              </a:solidFill>
              <a:latin typeface="Arial"/>
              <a:ea typeface="Arial"/>
              <a:cs typeface="Arial"/>
              <a:sym typeface="Arial"/>
            </a:endParaRPr>
          </a:p>
          <a:p>
            <a:pPr indent="0" lvl="0" marL="0" rtl="0" algn="l">
              <a:lnSpc>
                <a:spcPct val="80000"/>
              </a:lnSpc>
              <a:spcBef>
                <a:spcPts val="0"/>
              </a:spcBef>
              <a:spcAft>
                <a:spcPts val="0"/>
              </a:spcAft>
              <a:buSzPts val="358"/>
              <a:buNone/>
            </a:pPr>
            <a:r>
              <a:t/>
            </a:r>
            <a:endParaRPr sz="922">
              <a:latin typeface="Arial"/>
              <a:ea typeface="Arial"/>
              <a:cs typeface="Arial"/>
              <a:sym typeface="Arial"/>
            </a:endParaRPr>
          </a:p>
        </p:txBody>
      </p:sp>
      <p:sp>
        <p:nvSpPr>
          <p:cNvPr id="130" name="Google Shape;130;p24"/>
          <p:cNvSpPr txBox="1"/>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r>
              <a:rPr lang="en" sz="1000">
                <a:solidFill>
                  <a:schemeClr val="dk1"/>
                </a:solidFill>
                <a:latin typeface="Source Sans Pro"/>
                <a:ea typeface="Source Sans Pro"/>
                <a:cs typeface="Source Sans Pro"/>
                <a:sym typeface="Source Sans Pro"/>
              </a:rPr>
              <a:t>1</a:t>
            </a:r>
            <a:endParaRPr sz="1000">
              <a:solidFill>
                <a:schemeClr val="dk1"/>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Maintenance of the Model</a:t>
            </a:r>
            <a:endParaRPr>
              <a:highlight>
                <a:schemeClr val="lt1"/>
              </a:highlight>
            </a:endParaRPr>
          </a:p>
        </p:txBody>
      </p:sp>
      <p:sp>
        <p:nvSpPr>
          <p:cNvPr id="238" name="Google Shape;238;p33"/>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33"/>
          <p:cNvSpPr txBox="1"/>
          <p:nvPr>
            <p:ph idx="1" type="body"/>
          </p:nvPr>
        </p:nvSpPr>
        <p:spPr>
          <a:xfrm>
            <a:off x="115150" y="953638"/>
            <a:ext cx="88323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sz="1400">
                <a:solidFill>
                  <a:schemeClr val="dk2"/>
                </a:solidFill>
                <a:latin typeface="Arial"/>
                <a:ea typeface="Arial"/>
                <a:cs typeface="Arial"/>
                <a:sym typeface="Arial"/>
              </a:rPr>
              <a:t>  </a:t>
            </a:r>
            <a:r>
              <a:rPr lang="en" sz="1400">
                <a:solidFill>
                  <a:schemeClr val="dk2"/>
                </a:solidFill>
                <a:latin typeface="Arial"/>
                <a:ea typeface="Arial"/>
                <a:cs typeface="Arial"/>
                <a:sym typeface="Arial"/>
              </a:rPr>
              <a:t>To maintain the model, we should retrain the model every month to update the model based on recent trends</a:t>
            </a:r>
            <a:endParaRPr sz="1400">
              <a:solidFill>
                <a:schemeClr val="dk2"/>
              </a:solidFill>
              <a:latin typeface="Arial"/>
              <a:ea typeface="Arial"/>
              <a:cs typeface="Arial"/>
              <a:sym typeface="Arial"/>
            </a:endParaRPr>
          </a:p>
          <a:p>
            <a:pPr indent="-317500" lvl="0" marL="457200" rtl="0" algn="l">
              <a:lnSpc>
                <a:spcPct val="115000"/>
              </a:lnSpc>
              <a:spcBef>
                <a:spcPts val="1000"/>
              </a:spcBef>
              <a:spcAft>
                <a:spcPts val="0"/>
              </a:spcAft>
              <a:buClr>
                <a:schemeClr val="dk2"/>
              </a:buClr>
              <a:buSzPts val="1400"/>
              <a:buFont typeface="Arial"/>
              <a:buChar char="●"/>
            </a:pPr>
            <a:r>
              <a:rPr lang="en" sz="1400">
                <a:solidFill>
                  <a:schemeClr val="dk2"/>
                </a:solidFill>
                <a:latin typeface="Arial"/>
                <a:ea typeface="Arial"/>
                <a:cs typeface="Arial"/>
                <a:sym typeface="Arial"/>
              </a:rPr>
              <a:t>Maintain a </a:t>
            </a:r>
            <a:r>
              <a:rPr b="1" lang="en" sz="1400">
                <a:solidFill>
                  <a:schemeClr val="dk2"/>
                </a:solidFill>
                <a:latin typeface="Arial"/>
                <a:ea typeface="Arial"/>
                <a:cs typeface="Arial"/>
                <a:sym typeface="Arial"/>
              </a:rPr>
              <a:t>“window” of one year</a:t>
            </a:r>
            <a:r>
              <a:rPr lang="en" sz="1400">
                <a:solidFill>
                  <a:schemeClr val="dk2"/>
                </a:solidFill>
                <a:latin typeface="Arial"/>
                <a:ea typeface="Arial"/>
                <a:cs typeface="Arial"/>
                <a:sym typeface="Arial"/>
              </a:rPr>
              <a:t>: delete the oldest month, and add recent corresponding month</a:t>
            </a:r>
            <a:endParaRPr sz="1400">
              <a:solidFill>
                <a:schemeClr val="dk2"/>
              </a:solidFill>
              <a:latin typeface="Arial"/>
              <a:ea typeface="Arial"/>
              <a:cs typeface="Arial"/>
              <a:sym typeface="Arial"/>
            </a:endParaRPr>
          </a:p>
          <a:p>
            <a:pPr indent="-311150" lvl="1" marL="914400" rtl="0" algn="l">
              <a:lnSpc>
                <a:spcPct val="115000"/>
              </a:lnSpc>
              <a:spcBef>
                <a:spcPts val="1000"/>
              </a:spcBef>
              <a:spcAft>
                <a:spcPts val="0"/>
              </a:spcAft>
              <a:buClr>
                <a:schemeClr val="dk2"/>
              </a:buClr>
              <a:buSzPts val="1300"/>
              <a:buFont typeface="Arial"/>
              <a:buChar char="○"/>
            </a:pPr>
            <a:r>
              <a:rPr lang="en" sz="1300">
                <a:solidFill>
                  <a:schemeClr val="dk2"/>
                </a:solidFill>
                <a:latin typeface="Arial"/>
                <a:ea typeface="Arial"/>
                <a:cs typeface="Arial"/>
                <a:sym typeface="Arial"/>
              </a:rPr>
              <a:t>e.g. </a:t>
            </a:r>
            <a:r>
              <a:rPr b="1" lang="en" sz="1300">
                <a:solidFill>
                  <a:schemeClr val="dk2"/>
                </a:solidFill>
                <a:latin typeface="Arial"/>
                <a:ea typeface="Arial"/>
                <a:cs typeface="Arial"/>
                <a:sym typeface="Arial"/>
              </a:rPr>
              <a:t>[</a:t>
            </a:r>
            <a:r>
              <a:rPr lang="en" sz="1300">
                <a:solidFill>
                  <a:schemeClr val="dk2"/>
                </a:solidFill>
                <a:latin typeface="Arial"/>
                <a:ea typeface="Arial"/>
                <a:cs typeface="Arial"/>
                <a:sym typeface="Arial"/>
              </a:rPr>
              <a:t>August 2020-August 2021</a:t>
            </a:r>
            <a:r>
              <a:rPr b="1" lang="en" sz="1300">
                <a:solidFill>
                  <a:schemeClr val="dk2"/>
                </a:solidFill>
                <a:latin typeface="Arial"/>
                <a:ea typeface="Arial"/>
                <a:cs typeface="Arial"/>
                <a:sym typeface="Arial"/>
              </a:rPr>
              <a:t>] →</a:t>
            </a:r>
            <a:r>
              <a:rPr lang="en" sz="1300">
                <a:solidFill>
                  <a:schemeClr val="dk2"/>
                </a:solidFill>
                <a:latin typeface="Arial"/>
                <a:ea typeface="Arial"/>
                <a:cs typeface="Arial"/>
                <a:sym typeface="Arial"/>
              </a:rPr>
              <a:t> </a:t>
            </a:r>
            <a:r>
              <a:rPr b="1" lang="en" sz="1300">
                <a:solidFill>
                  <a:schemeClr val="dk2"/>
                </a:solidFill>
                <a:latin typeface="Arial"/>
                <a:ea typeface="Arial"/>
                <a:cs typeface="Arial"/>
                <a:sym typeface="Arial"/>
              </a:rPr>
              <a:t>[</a:t>
            </a:r>
            <a:r>
              <a:rPr lang="en" sz="1300">
                <a:solidFill>
                  <a:schemeClr val="dk2"/>
                </a:solidFill>
                <a:latin typeface="Arial"/>
                <a:ea typeface="Arial"/>
                <a:cs typeface="Arial"/>
                <a:sym typeface="Arial"/>
              </a:rPr>
              <a:t>Sep 2020 - Sep 2021</a:t>
            </a:r>
            <a:r>
              <a:rPr b="1" lang="en" sz="1300">
                <a:solidFill>
                  <a:schemeClr val="dk2"/>
                </a:solidFill>
                <a:latin typeface="Arial"/>
                <a:ea typeface="Arial"/>
                <a:cs typeface="Arial"/>
                <a:sym typeface="Arial"/>
              </a:rPr>
              <a:t>]</a:t>
            </a:r>
            <a:r>
              <a:rPr lang="en" sz="1300">
                <a:solidFill>
                  <a:schemeClr val="dk2"/>
                </a:solidFill>
                <a:latin typeface="Arial"/>
                <a:ea typeface="Arial"/>
                <a:cs typeface="Arial"/>
                <a:sym typeface="Arial"/>
              </a:rPr>
              <a:t> </a:t>
            </a:r>
            <a:r>
              <a:rPr b="1" lang="en" sz="1300">
                <a:solidFill>
                  <a:schemeClr val="dk2"/>
                </a:solidFill>
                <a:latin typeface="Arial"/>
                <a:ea typeface="Arial"/>
                <a:cs typeface="Arial"/>
                <a:sym typeface="Arial"/>
              </a:rPr>
              <a:t>→ </a:t>
            </a:r>
            <a:r>
              <a:rPr lang="en" sz="1300">
                <a:solidFill>
                  <a:schemeClr val="dk2"/>
                </a:solidFill>
                <a:latin typeface="Arial"/>
                <a:ea typeface="Arial"/>
                <a:cs typeface="Arial"/>
                <a:sym typeface="Arial"/>
              </a:rPr>
              <a:t> </a:t>
            </a:r>
            <a:r>
              <a:rPr b="1" lang="en" sz="1300">
                <a:solidFill>
                  <a:schemeClr val="dk2"/>
                </a:solidFill>
                <a:latin typeface="Arial"/>
                <a:ea typeface="Arial"/>
                <a:cs typeface="Arial"/>
                <a:sym typeface="Arial"/>
              </a:rPr>
              <a:t>[</a:t>
            </a:r>
            <a:r>
              <a:rPr lang="en" sz="1300">
                <a:solidFill>
                  <a:schemeClr val="dk2"/>
                </a:solidFill>
                <a:latin typeface="Arial"/>
                <a:ea typeface="Arial"/>
                <a:cs typeface="Arial"/>
                <a:sym typeface="Arial"/>
              </a:rPr>
              <a:t>Oct 2020 - Oct 2021</a:t>
            </a:r>
            <a:r>
              <a:rPr b="1" lang="en" sz="1300">
                <a:solidFill>
                  <a:schemeClr val="dk2"/>
                </a:solidFill>
                <a:latin typeface="Arial"/>
                <a:ea typeface="Arial"/>
                <a:cs typeface="Arial"/>
                <a:sym typeface="Arial"/>
              </a:rPr>
              <a:t>]</a:t>
            </a:r>
            <a:r>
              <a:rPr lang="en" sz="1300">
                <a:solidFill>
                  <a:schemeClr val="dk2"/>
                </a:solidFill>
                <a:latin typeface="Arial"/>
                <a:ea typeface="Arial"/>
                <a:cs typeface="Arial"/>
                <a:sym typeface="Arial"/>
              </a:rPr>
              <a:t> …</a:t>
            </a:r>
            <a:endParaRPr sz="1300">
              <a:solidFill>
                <a:schemeClr val="dk2"/>
              </a:solidFill>
              <a:latin typeface="Arial"/>
              <a:ea typeface="Arial"/>
              <a:cs typeface="Arial"/>
              <a:sym typeface="Arial"/>
            </a:endParaRPr>
          </a:p>
          <a:p>
            <a:pPr indent="-317500" lvl="0" marL="457200" rtl="0" algn="l">
              <a:lnSpc>
                <a:spcPct val="115000"/>
              </a:lnSpc>
              <a:spcBef>
                <a:spcPts val="1000"/>
              </a:spcBef>
              <a:spcAft>
                <a:spcPts val="0"/>
              </a:spcAft>
              <a:buClr>
                <a:schemeClr val="dk2"/>
              </a:buClr>
              <a:buSzPts val="1400"/>
              <a:buFont typeface="Arial"/>
              <a:buChar char="●"/>
            </a:pPr>
            <a:r>
              <a:rPr lang="en" sz="1400">
                <a:solidFill>
                  <a:schemeClr val="dk2"/>
                </a:solidFill>
                <a:latin typeface="Arial"/>
                <a:ea typeface="Arial"/>
                <a:cs typeface="Arial"/>
                <a:sym typeface="Arial"/>
              </a:rPr>
              <a:t>Most importantly, we need to ensure that all relevant variables are tracked consistently (e.g. 2020 March stops tracking the bike_id per trip)</a:t>
            </a:r>
            <a:endParaRPr sz="1400">
              <a:solidFill>
                <a:schemeClr val="dk2"/>
              </a:solidFill>
              <a:latin typeface="Arial"/>
              <a:ea typeface="Arial"/>
              <a:cs typeface="Arial"/>
              <a:sym typeface="Arial"/>
            </a:endParaRPr>
          </a:p>
          <a:p>
            <a:pPr indent="0" lvl="0" marL="0" rtl="0" algn="l">
              <a:spcBef>
                <a:spcPts val="0"/>
              </a:spcBef>
              <a:spcAft>
                <a:spcPts val="1200"/>
              </a:spcAft>
              <a:buNone/>
            </a:pPr>
            <a:r>
              <a:t/>
            </a:r>
            <a:endParaRPr sz="1400">
              <a:solidFill>
                <a:schemeClr val="dk2"/>
              </a:solidFill>
              <a:latin typeface="Arial"/>
              <a:ea typeface="Arial"/>
              <a:cs typeface="Arial"/>
              <a:sym typeface="Arial"/>
            </a:endParaRPr>
          </a:p>
        </p:txBody>
      </p:sp>
      <p:pic>
        <p:nvPicPr>
          <p:cNvPr id="241" name="Google Shape;241;p33"/>
          <p:cNvPicPr preferRelativeResize="0"/>
          <p:nvPr/>
        </p:nvPicPr>
        <p:blipFill>
          <a:blip r:embed="rId3">
            <a:alphaModFix amt="64000"/>
          </a:blip>
          <a:stretch>
            <a:fillRect/>
          </a:stretch>
        </p:blipFill>
        <p:spPr>
          <a:xfrm>
            <a:off x="3801900" y="2991275"/>
            <a:ext cx="4877274" cy="1950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the Reshuffling Patterns</a:t>
            </a:r>
            <a:endParaRPr/>
          </a:p>
        </p:txBody>
      </p:sp>
      <p:pic>
        <p:nvPicPr>
          <p:cNvPr id="247" name="Google Shape;247;p34"/>
          <p:cNvPicPr preferRelativeResize="0"/>
          <p:nvPr/>
        </p:nvPicPr>
        <p:blipFill>
          <a:blip r:embed="rId3">
            <a:alphaModFix/>
          </a:blip>
          <a:stretch>
            <a:fillRect/>
          </a:stretch>
        </p:blipFill>
        <p:spPr>
          <a:xfrm>
            <a:off x="311700" y="942550"/>
            <a:ext cx="4883474" cy="1858400"/>
          </a:xfrm>
          <a:prstGeom prst="rect">
            <a:avLst/>
          </a:prstGeom>
          <a:noFill/>
          <a:ln>
            <a:noFill/>
          </a:ln>
        </p:spPr>
      </p:pic>
      <p:sp>
        <p:nvSpPr>
          <p:cNvPr id="248" name="Google Shape;248;p34"/>
          <p:cNvSpPr txBox="1"/>
          <p:nvPr/>
        </p:nvSpPr>
        <p:spPr>
          <a:xfrm>
            <a:off x="5295600" y="1763525"/>
            <a:ext cx="3536700" cy="23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Our cluster of stations are nearby busy districts and office buildings </a:t>
            </a:r>
            <a:endParaRPr sz="1200">
              <a:latin typeface="Source Sans Pro"/>
              <a:ea typeface="Source Sans Pro"/>
              <a:cs typeface="Source Sans Pro"/>
              <a:sym typeface="Source Sans Pro"/>
            </a:endParaRPr>
          </a:p>
          <a:p>
            <a:pPr indent="-304800" lvl="0" marL="457200" rtl="0" algn="l">
              <a:lnSpc>
                <a:spcPct val="115000"/>
              </a:lnSpc>
              <a:spcBef>
                <a:spcPts val="1000"/>
              </a:spcBef>
              <a:spcAft>
                <a:spcPts val="0"/>
              </a:spcAft>
              <a:buSzPts val="1200"/>
              <a:buFont typeface="Source Sans Pro"/>
              <a:buChar char="●"/>
            </a:pPr>
            <a:r>
              <a:rPr lang="en" sz="1200">
                <a:latin typeface="Source Sans Pro"/>
                <a:ea typeface="Source Sans Pro"/>
                <a:cs typeface="Source Sans Pro"/>
                <a:sym typeface="Source Sans Pro"/>
              </a:rPr>
              <a:t>Bike rides reach peaks during two rush hours </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7AM ~ 9AM (morning)</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5PM ~  7PM (evening)</a:t>
            </a:r>
            <a:endParaRPr sz="1200">
              <a:latin typeface="Source Sans Pro"/>
              <a:ea typeface="Source Sans Pro"/>
              <a:cs typeface="Source Sans Pro"/>
              <a:sym typeface="Source Sans Pro"/>
            </a:endParaRPr>
          </a:p>
          <a:p>
            <a:pPr indent="0" lvl="0" marL="914400" rtl="0" algn="l">
              <a:spcBef>
                <a:spcPts val="0"/>
              </a:spcBef>
              <a:spcAft>
                <a:spcPts val="0"/>
              </a:spcAft>
              <a:buNone/>
            </a:pPr>
            <a:r>
              <a:t/>
            </a:r>
            <a:endParaRPr sz="1200">
              <a:latin typeface="Source Sans Pro"/>
              <a:ea typeface="Source Sans Pro"/>
              <a:cs typeface="Source Sans Pro"/>
              <a:sym typeface="Source Sans Pro"/>
            </a:endParaRPr>
          </a:p>
          <a:p>
            <a:pPr indent="-304800" lvl="0" marL="4572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Bike reshuffles peaks:</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After morning rush hours</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Before evening rush hours</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p:txBody>
      </p:sp>
      <p:sp>
        <p:nvSpPr>
          <p:cNvPr id="249" name="Google Shape;249;p34"/>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4"/>
          <p:cNvPicPr preferRelativeResize="0"/>
          <p:nvPr/>
        </p:nvPicPr>
        <p:blipFill>
          <a:blip r:embed="rId4">
            <a:alphaModFix/>
          </a:blip>
          <a:stretch>
            <a:fillRect/>
          </a:stretch>
        </p:blipFill>
        <p:spPr>
          <a:xfrm>
            <a:off x="311700" y="2800950"/>
            <a:ext cx="5076062" cy="2116750"/>
          </a:xfrm>
          <a:prstGeom prst="rect">
            <a:avLst/>
          </a:prstGeom>
          <a:noFill/>
          <a:ln>
            <a:noFill/>
          </a:ln>
        </p:spPr>
      </p:pic>
      <p:sp>
        <p:nvSpPr>
          <p:cNvPr id="251" name="Google Shape;251;p3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Availability Trends and Reshuffling Strategy</a:t>
            </a:r>
            <a:endParaRPr/>
          </a:p>
        </p:txBody>
      </p:sp>
      <p:pic>
        <p:nvPicPr>
          <p:cNvPr id="257" name="Google Shape;257;p35"/>
          <p:cNvPicPr preferRelativeResize="0"/>
          <p:nvPr/>
        </p:nvPicPr>
        <p:blipFill>
          <a:blip r:embed="rId3">
            <a:alphaModFix/>
          </a:blip>
          <a:stretch>
            <a:fillRect/>
          </a:stretch>
        </p:blipFill>
        <p:spPr>
          <a:xfrm>
            <a:off x="311700" y="942550"/>
            <a:ext cx="4883474" cy="1858400"/>
          </a:xfrm>
          <a:prstGeom prst="rect">
            <a:avLst/>
          </a:prstGeom>
          <a:noFill/>
          <a:ln>
            <a:noFill/>
          </a:ln>
        </p:spPr>
      </p:pic>
      <p:sp>
        <p:nvSpPr>
          <p:cNvPr id="258" name="Google Shape;258;p35"/>
          <p:cNvSpPr txBox="1"/>
          <p:nvPr/>
        </p:nvSpPr>
        <p:spPr>
          <a:xfrm>
            <a:off x="5308925" y="1401900"/>
            <a:ext cx="3523500" cy="3259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Morning rush:</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Huge influx of bikes that shoots up bike availability to 60%</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After morning rush, reshuffling is done to prevent stations overloading with bikes</a:t>
            </a:r>
            <a:endParaRPr sz="1200">
              <a:latin typeface="Source Sans Pro"/>
              <a:ea typeface="Source Sans Pro"/>
              <a:cs typeface="Source Sans Pro"/>
              <a:sym typeface="Source Sans Pro"/>
            </a:endParaRPr>
          </a:p>
          <a:p>
            <a:pPr indent="-304800" lvl="0" marL="457200" rtl="0" algn="l">
              <a:lnSpc>
                <a:spcPct val="115000"/>
              </a:lnSpc>
              <a:spcBef>
                <a:spcPts val="1000"/>
              </a:spcBef>
              <a:spcAft>
                <a:spcPts val="0"/>
              </a:spcAft>
              <a:buSzPts val="1200"/>
              <a:buFont typeface="Source Sans Pro"/>
              <a:buChar char="●"/>
            </a:pPr>
            <a:r>
              <a:rPr lang="en" sz="1200">
                <a:latin typeface="Source Sans Pro"/>
                <a:ea typeface="Source Sans Pro"/>
                <a:cs typeface="Source Sans Pro"/>
                <a:sym typeface="Source Sans Pro"/>
              </a:rPr>
              <a:t>Evening rush: </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Large decrease in bike availability to 40%</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Before evening rush, bike availability remains high</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Reshuffling is done to maintain bikes that people can ride back home</a:t>
            </a:r>
            <a:endParaRPr sz="1100">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p:txBody>
      </p:sp>
      <p:pic>
        <p:nvPicPr>
          <p:cNvPr id="259" name="Google Shape;259;p35"/>
          <p:cNvPicPr preferRelativeResize="0"/>
          <p:nvPr/>
        </p:nvPicPr>
        <p:blipFill>
          <a:blip r:embed="rId4">
            <a:alphaModFix/>
          </a:blip>
          <a:stretch>
            <a:fillRect/>
          </a:stretch>
        </p:blipFill>
        <p:spPr>
          <a:xfrm>
            <a:off x="387050" y="2926525"/>
            <a:ext cx="4862832" cy="1858400"/>
          </a:xfrm>
          <a:prstGeom prst="rect">
            <a:avLst/>
          </a:prstGeom>
          <a:noFill/>
          <a:ln>
            <a:noFill/>
          </a:ln>
        </p:spPr>
      </p:pic>
      <p:sp>
        <p:nvSpPr>
          <p:cNvPr id="260" name="Google Shape;260;p35"/>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6"/>
          <p:cNvPicPr preferRelativeResize="0"/>
          <p:nvPr/>
        </p:nvPicPr>
        <p:blipFill>
          <a:blip r:embed="rId3">
            <a:alphaModFix/>
          </a:blip>
          <a:stretch>
            <a:fillRect/>
          </a:stretch>
        </p:blipFill>
        <p:spPr>
          <a:xfrm>
            <a:off x="387050" y="2926525"/>
            <a:ext cx="4862832" cy="1858400"/>
          </a:xfrm>
          <a:prstGeom prst="rect">
            <a:avLst/>
          </a:prstGeom>
          <a:noFill/>
          <a:ln>
            <a:noFill/>
          </a:ln>
        </p:spPr>
      </p:pic>
      <p:sp>
        <p:nvSpPr>
          <p:cNvPr id="267" name="Google Shape;267;p36"/>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Availability Trends and Reshuffling Strategy</a:t>
            </a:r>
            <a:endParaRPr/>
          </a:p>
        </p:txBody>
      </p:sp>
      <p:pic>
        <p:nvPicPr>
          <p:cNvPr id="268" name="Google Shape;268;p36"/>
          <p:cNvPicPr preferRelativeResize="0"/>
          <p:nvPr/>
        </p:nvPicPr>
        <p:blipFill>
          <a:blip r:embed="rId4">
            <a:alphaModFix/>
          </a:blip>
          <a:stretch>
            <a:fillRect/>
          </a:stretch>
        </p:blipFill>
        <p:spPr>
          <a:xfrm>
            <a:off x="311700" y="942550"/>
            <a:ext cx="4883474" cy="1858400"/>
          </a:xfrm>
          <a:prstGeom prst="rect">
            <a:avLst/>
          </a:prstGeom>
          <a:noFill/>
          <a:ln>
            <a:noFill/>
          </a:ln>
        </p:spPr>
      </p:pic>
      <p:sp>
        <p:nvSpPr>
          <p:cNvPr id="269" name="Google Shape;269;p36"/>
          <p:cNvSpPr/>
          <p:nvPr/>
        </p:nvSpPr>
        <p:spPr>
          <a:xfrm>
            <a:off x="2542313" y="3270375"/>
            <a:ext cx="552300" cy="1983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txBox="1"/>
          <p:nvPr/>
        </p:nvSpPr>
        <p:spPr>
          <a:xfrm>
            <a:off x="5374350" y="1313725"/>
            <a:ext cx="3536700" cy="2493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Availability is high between the two rush hours, although  not many bike riders</a:t>
            </a:r>
            <a:endParaRPr sz="1200">
              <a:latin typeface="Source Sans Pro"/>
              <a:ea typeface="Source Sans Pro"/>
              <a:cs typeface="Source Sans Pro"/>
              <a:sym typeface="Source Sans Pro"/>
            </a:endParaRPr>
          </a:p>
          <a:p>
            <a:pPr indent="0" lvl="0" marL="457200" rtl="0" algn="l">
              <a:lnSpc>
                <a:spcPct val="115000"/>
              </a:lnSpc>
              <a:spcBef>
                <a:spcPts val="0"/>
              </a:spcBef>
              <a:spcAft>
                <a:spcPts val="0"/>
              </a:spcAft>
              <a:buNone/>
            </a:pPr>
            <a:r>
              <a:t/>
            </a:r>
            <a:endParaRPr sz="1200">
              <a:latin typeface="Source Sans Pro"/>
              <a:ea typeface="Source Sans Pro"/>
              <a:cs typeface="Source Sans Pro"/>
              <a:sym typeface="Source Sans Pro"/>
            </a:endParaRPr>
          </a:p>
          <a:p>
            <a:pPr indent="-304800" lvl="0" marL="4572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This suggests idle bikes not being utilized efficiently</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They should be re-allocated to other clusters / stations in need</a:t>
            </a:r>
            <a:endParaRPr sz="1200">
              <a:latin typeface="Source Sans Pro"/>
              <a:ea typeface="Source Sans Pro"/>
              <a:cs typeface="Source Sans Pro"/>
              <a:sym typeface="Source Sans Pro"/>
            </a:endParaRPr>
          </a:p>
          <a:p>
            <a:pPr indent="0" lvl="0" marL="457200" rtl="0" algn="l">
              <a:lnSpc>
                <a:spcPct val="115000"/>
              </a:lnSpc>
              <a:spcBef>
                <a:spcPts val="0"/>
              </a:spcBef>
              <a:spcAft>
                <a:spcPts val="0"/>
              </a:spcAft>
              <a:buNone/>
            </a:pPr>
            <a:r>
              <a:t/>
            </a:r>
            <a:endParaRPr sz="1200">
              <a:latin typeface="Source Sans Pro"/>
              <a:ea typeface="Source Sans Pro"/>
              <a:cs typeface="Source Sans Pro"/>
              <a:sym typeface="Source Sans Pro"/>
            </a:endParaRPr>
          </a:p>
          <a:p>
            <a:pPr indent="-304800" lvl="0" marL="4572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Use our model to predict which specific stations or clusters suffer from low availability at the time interval</a:t>
            </a:r>
            <a:endParaRPr sz="1200">
              <a:latin typeface="Source Sans Pro"/>
              <a:ea typeface="Source Sans Pro"/>
              <a:cs typeface="Source Sans Pro"/>
              <a:sym typeface="Source Sans Pro"/>
            </a:endParaRPr>
          </a:p>
        </p:txBody>
      </p:sp>
      <p:sp>
        <p:nvSpPr>
          <p:cNvPr id="271" name="Google Shape;271;p36"/>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Actionable Recommendation</a:t>
            </a:r>
            <a:endParaRPr/>
          </a:p>
        </p:txBody>
      </p:sp>
      <p:sp>
        <p:nvSpPr>
          <p:cNvPr id="278" name="Google Shape;27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1000"/>
              </a:spcBef>
              <a:spcAft>
                <a:spcPts val="0"/>
              </a:spcAft>
              <a:buClr>
                <a:schemeClr val="dk2"/>
              </a:buClr>
              <a:buSzPts val="1400"/>
              <a:buChar char="●"/>
            </a:pPr>
            <a:r>
              <a:rPr lang="en" sz="1400">
                <a:solidFill>
                  <a:schemeClr val="dk2"/>
                </a:solidFill>
              </a:rPr>
              <a:t>Much like our chosen cluster, different clusters would have differing needs at certain time of the day </a:t>
            </a:r>
            <a:endParaRPr sz="1400">
              <a:solidFill>
                <a:schemeClr val="dk2"/>
              </a:solidFill>
            </a:endParaRPr>
          </a:p>
          <a:p>
            <a:pPr indent="-311150" lvl="1" marL="914400" rtl="0" algn="l">
              <a:lnSpc>
                <a:spcPct val="115000"/>
              </a:lnSpc>
              <a:spcBef>
                <a:spcPts val="1000"/>
              </a:spcBef>
              <a:spcAft>
                <a:spcPts val="0"/>
              </a:spcAft>
              <a:buClr>
                <a:schemeClr val="dk2"/>
              </a:buClr>
              <a:buSzPts val="1300"/>
              <a:buChar char="○"/>
            </a:pPr>
            <a:r>
              <a:rPr lang="en" sz="1300">
                <a:solidFill>
                  <a:schemeClr val="dk2"/>
                </a:solidFill>
              </a:rPr>
              <a:t>Some clusters could be short of bikes at a certain time of the day</a:t>
            </a:r>
            <a:endParaRPr sz="1300">
              <a:solidFill>
                <a:schemeClr val="dk2"/>
              </a:solidFill>
            </a:endParaRPr>
          </a:p>
          <a:p>
            <a:pPr indent="-311150" lvl="1" marL="914400" rtl="0" algn="l">
              <a:lnSpc>
                <a:spcPct val="115000"/>
              </a:lnSpc>
              <a:spcBef>
                <a:spcPts val="1000"/>
              </a:spcBef>
              <a:spcAft>
                <a:spcPts val="0"/>
              </a:spcAft>
              <a:buClr>
                <a:schemeClr val="dk2"/>
              </a:buClr>
              <a:buSzPts val="1300"/>
              <a:buChar char="○"/>
            </a:pPr>
            <a:r>
              <a:rPr lang="en" sz="1300">
                <a:solidFill>
                  <a:schemeClr val="dk2"/>
                </a:solidFill>
              </a:rPr>
              <a:t>Some clusters could have more bikes than needed (underutilized)</a:t>
            </a:r>
            <a:endParaRPr sz="1300">
              <a:solidFill>
                <a:schemeClr val="dk2"/>
              </a:solidFill>
            </a:endParaRPr>
          </a:p>
          <a:p>
            <a:pPr indent="-317500" lvl="0" marL="457200" rtl="0" algn="l">
              <a:lnSpc>
                <a:spcPct val="115000"/>
              </a:lnSpc>
              <a:spcBef>
                <a:spcPts val="1000"/>
              </a:spcBef>
              <a:spcAft>
                <a:spcPts val="0"/>
              </a:spcAft>
              <a:buClr>
                <a:schemeClr val="dk2"/>
              </a:buClr>
              <a:buSzPts val="1400"/>
              <a:buChar char="●"/>
            </a:pPr>
            <a:r>
              <a:rPr lang="en" sz="1400">
                <a:solidFill>
                  <a:schemeClr val="dk2"/>
                </a:solidFill>
              </a:rPr>
              <a:t>We could expand this concept to fit models for different clusters and capture their own characteristics by predicting availability patterns</a:t>
            </a:r>
            <a:endParaRPr sz="1400">
              <a:solidFill>
                <a:schemeClr val="dk2"/>
              </a:solidFill>
            </a:endParaRPr>
          </a:p>
          <a:p>
            <a:pPr indent="-311150" lvl="1" marL="914400" rtl="0" algn="l">
              <a:lnSpc>
                <a:spcPct val="115000"/>
              </a:lnSpc>
              <a:spcBef>
                <a:spcPts val="1000"/>
              </a:spcBef>
              <a:spcAft>
                <a:spcPts val="0"/>
              </a:spcAft>
              <a:buClr>
                <a:schemeClr val="dk2"/>
              </a:buClr>
              <a:buSzPts val="1300"/>
              <a:buChar char="○"/>
            </a:pPr>
            <a:r>
              <a:rPr lang="en" sz="1300">
                <a:solidFill>
                  <a:schemeClr val="dk2"/>
                </a:solidFill>
              </a:rPr>
              <a:t>Adjust our future reshuffling strategies</a:t>
            </a:r>
            <a:endParaRPr sz="1300">
              <a:solidFill>
                <a:schemeClr val="dk2"/>
              </a:solidFill>
            </a:endParaRPr>
          </a:p>
          <a:p>
            <a:pPr indent="0" lvl="0" marL="0" rtl="0" algn="l">
              <a:lnSpc>
                <a:spcPct val="150000"/>
              </a:lnSpc>
              <a:spcBef>
                <a:spcPts val="0"/>
              </a:spcBef>
              <a:spcAft>
                <a:spcPts val="0"/>
              </a:spcAft>
              <a:buNone/>
            </a:pPr>
            <a:r>
              <a:t/>
            </a:r>
            <a:endParaRPr sz="1600">
              <a:solidFill>
                <a:schemeClr val="dk2"/>
              </a:solidFill>
            </a:endParaRPr>
          </a:p>
        </p:txBody>
      </p:sp>
      <p:sp>
        <p:nvSpPr>
          <p:cNvPr id="279" name="Google Shape;279;p37"/>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of Operational Cost</a:t>
            </a:r>
            <a:endParaRPr/>
          </a:p>
        </p:txBody>
      </p:sp>
      <p:sp>
        <p:nvSpPr>
          <p:cNvPr id="286" name="Google Shape;286;p38"/>
          <p:cNvSpPr txBox="1"/>
          <p:nvPr>
            <p:ph idx="1" type="body"/>
          </p:nvPr>
        </p:nvSpPr>
        <p:spPr>
          <a:xfrm>
            <a:off x="187875" y="1152475"/>
            <a:ext cx="5166600" cy="3416400"/>
          </a:xfrm>
          <a:prstGeom prst="rect">
            <a:avLst/>
          </a:prstGeom>
        </p:spPr>
        <p:txBody>
          <a:bodyPr anchorCtr="0" anchor="t" bIns="91425" lIns="91425" spcFirstLastPara="1" rIns="91425" wrap="square" tIns="91425">
            <a:normAutofit fontScale="92500" lnSpcReduction="20000"/>
          </a:bodyPr>
          <a:lstStyle/>
          <a:p>
            <a:pPr indent="-310832" lvl="0" marL="457200" rtl="0" algn="l">
              <a:lnSpc>
                <a:spcPct val="115000"/>
              </a:lnSpc>
              <a:spcBef>
                <a:spcPts val="1000"/>
              </a:spcBef>
              <a:spcAft>
                <a:spcPts val="0"/>
              </a:spcAft>
              <a:buClr>
                <a:schemeClr val="dk2"/>
              </a:buClr>
              <a:buSzPct val="100000"/>
              <a:buChar char="●"/>
            </a:pPr>
            <a:r>
              <a:rPr lang="en" sz="1400">
                <a:solidFill>
                  <a:schemeClr val="dk2"/>
                </a:solidFill>
              </a:rPr>
              <a:t>Capture additional data on reshuffling field-workers</a:t>
            </a:r>
            <a:endParaRPr sz="1400">
              <a:solidFill>
                <a:schemeClr val="dk2"/>
              </a:solidFill>
            </a:endParaRPr>
          </a:p>
          <a:p>
            <a:pPr indent="-299085" lvl="1" marL="914400" rtl="0" algn="l">
              <a:lnSpc>
                <a:spcPct val="115000"/>
              </a:lnSpc>
              <a:spcBef>
                <a:spcPts val="1000"/>
              </a:spcBef>
              <a:spcAft>
                <a:spcPts val="0"/>
              </a:spcAft>
              <a:buClr>
                <a:schemeClr val="dk2"/>
              </a:buClr>
              <a:buSzPct val="100000"/>
              <a:buChar char="○"/>
            </a:pPr>
            <a:r>
              <a:rPr lang="en" sz="1200">
                <a:solidFill>
                  <a:schemeClr val="dk2"/>
                </a:solidFill>
              </a:rPr>
              <a:t>Price of gasoline</a:t>
            </a:r>
            <a:endParaRPr sz="1200">
              <a:solidFill>
                <a:schemeClr val="dk2"/>
              </a:solidFill>
            </a:endParaRPr>
          </a:p>
          <a:p>
            <a:pPr indent="-299085" lvl="1" marL="914400" rtl="0" algn="l">
              <a:lnSpc>
                <a:spcPct val="115000"/>
              </a:lnSpc>
              <a:spcBef>
                <a:spcPts val="1000"/>
              </a:spcBef>
              <a:spcAft>
                <a:spcPts val="0"/>
              </a:spcAft>
              <a:buClr>
                <a:schemeClr val="dk2"/>
              </a:buClr>
              <a:buSzPct val="100000"/>
              <a:buChar char="○"/>
            </a:pPr>
            <a:r>
              <a:rPr lang="en" sz="1200">
                <a:solidFill>
                  <a:schemeClr val="dk2"/>
                </a:solidFill>
              </a:rPr>
              <a:t>Wage for the driver</a:t>
            </a:r>
            <a:endParaRPr sz="1200">
              <a:solidFill>
                <a:schemeClr val="dk2"/>
              </a:solidFill>
            </a:endParaRPr>
          </a:p>
          <a:p>
            <a:pPr indent="-299085" lvl="1" marL="914400" rtl="0" algn="l">
              <a:lnSpc>
                <a:spcPct val="115000"/>
              </a:lnSpc>
              <a:spcBef>
                <a:spcPts val="1000"/>
              </a:spcBef>
              <a:spcAft>
                <a:spcPts val="0"/>
              </a:spcAft>
              <a:buClr>
                <a:schemeClr val="dk2"/>
              </a:buClr>
              <a:buSzPct val="100000"/>
              <a:buChar char="○"/>
            </a:pPr>
            <a:r>
              <a:rPr lang="en" sz="1200">
                <a:solidFill>
                  <a:schemeClr val="dk2"/>
                </a:solidFill>
              </a:rPr>
              <a:t>Capacity of bikes a truck can take</a:t>
            </a:r>
            <a:endParaRPr sz="1200">
              <a:solidFill>
                <a:schemeClr val="dk2"/>
              </a:solidFill>
            </a:endParaRPr>
          </a:p>
          <a:p>
            <a:pPr indent="-299085" lvl="1" marL="914400" rtl="0" algn="l">
              <a:lnSpc>
                <a:spcPct val="150000"/>
              </a:lnSpc>
              <a:spcBef>
                <a:spcPts val="1000"/>
              </a:spcBef>
              <a:spcAft>
                <a:spcPts val="0"/>
              </a:spcAft>
              <a:buClr>
                <a:schemeClr val="dk2"/>
              </a:buClr>
              <a:buSzPct val="100000"/>
              <a:buChar char="○"/>
            </a:pPr>
            <a:r>
              <a:rPr lang="en" sz="1200">
                <a:solidFill>
                  <a:schemeClr val="dk2"/>
                </a:solidFill>
              </a:rPr>
              <a:t>Distance between stations</a:t>
            </a:r>
            <a:endParaRPr sz="1200">
              <a:solidFill>
                <a:schemeClr val="dk2"/>
              </a:solidFill>
            </a:endParaRPr>
          </a:p>
          <a:p>
            <a:pPr indent="-310832" lvl="0" marL="457200" rtl="0" algn="l">
              <a:lnSpc>
                <a:spcPct val="150000"/>
              </a:lnSpc>
              <a:spcBef>
                <a:spcPts val="1000"/>
              </a:spcBef>
              <a:spcAft>
                <a:spcPts val="0"/>
              </a:spcAft>
              <a:buClr>
                <a:schemeClr val="dk2"/>
              </a:buClr>
              <a:buSzPct val="100000"/>
              <a:buChar char="●"/>
            </a:pPr>
            <a:r>
              <a:rPr lang="en" sz="1400">
                <a:solidFill>
                  <a:schemeClr val="dk2"/>
                </a:solidFill>
              </a:rPr>
              <a:t>Create “optimal” route for field-workers to reshuffle bikes</a:t>
            </a:r>
            <a:endParaRPr sz="1400">
              <a:solidFill>
                <a:schemeClr val="dk2"/>
              </a:solidFill>
            </a:endParaRPr>
          </a:p>
          <a:p>
            <a:pPr indent="-310832" lvl="0" marL="457200" rtl="0" algn="l">
              <a:lnSpc>
                <a:spcPct val="115000"/>
              </a:lnSpc>
              <a:spcBef>
                <a:spcPts val="1000"/>
              </a:spcBef>
              <a:spcAft>
                <a:spcPts val="0"/>
              </a:spcAft>
              <a:buClr>
                <a:schemeClr val="dk2"/>
              </a:buClr>
              <a:buSzPct val="100000"/>
              <a:buChar char="●"/>
            </a:pPr>
            <a:r>
              <a:rPr lang="en" sz="1400">
                <a:solidFill>
                  <a:schemeClr val="dk2"/>
                </a:solidFill>
              </a:rPr>
              <a:t>Our aim would be to </a:t>
            </a:r>
            <a:r>
              <a:rPr b="1" lang="en" sz="1400">
                <a:solidFill>
                  <a:schemeClr val="dk2"/>
                </a:solidFill>
              </a:rPr>
              <a:t>minimize total operation costs</a:t>
            </a:r>
            <a:r>
              <a:rPr lang="en" sz="1400">
                <a:solidFill>
                  <a:schemeClr val="dk2"/>
                </a:solidFill>
              </a:rPr>
              <a:t> while achieving balanced bike availabilities that meet the needs of </a:t>
            </a:r>
            <a:r>
              <a:rPr lang="en" sz="1400">
                <a:solidFill>
                  <a:schemeClr val="dk2"/>
                </a:solidFill>
              </a:rPr>
              <a:t>different station clusters</a:t>
            </a:r>
            <a:endParaRPr sz="1400">
              <a:solidFill>
                <a:schemeClr val="dk2"/>
              </a:solidFill>
            </a:endParaRPr>
          </a:p>
          <a:p>
            <a:pPr indent="-299085" lvl="1" marL="914400" rtl="0" algn="l">
              <a:lnSpc>
                <a:spcPct val="115000"/>
              </a:lnSpc>
              <a:spcBef>
                <a:spcPts val="1000"/>
              </a:spcBef>
              <a:spcAft>
                <a:spcPts val="0"/>
              </a:spcAft>
              <a:buClr>
                <a:schemeClr val="dk2"/>
              </a:buClr>
              <a:buSzPct val="100000"/>
              <a:buChar char="○"/>
            </a:pPr>
            <a:r>
              <a:rPr lang="en" sz="1200">
                <a:solidFill>
                  <a:schemeClr val="dk2"/>
                </a:solidFill>
              </a:rPr>
              <a:t>Reduce unnecessary reshuffles</a:t>
            </a:r>
            <a:endParaRPr sz="1200">
              <a:solidFill>
                <a:schemeClr val="dk2"/>
              </a:solidFill>
            </a:endParaRPr>
          </a:p>
          <a:p>
            <a:pPr indent="-299085" lvl="1" marL="914400" rtl="0" algn="l">
              <a:lnSpc>
                <a:spcPct val="115000"/>
              </a:lnSpc>
              <a:spcBef>
                <a:spcPts val="1000"/>
              </a:spcBef>
              <a:spcAft>
                <a:spcPts val="1000"/>
              </a:spcAft>
              <a:buClr>
                <a:schemeClr val="dk2"/>
              </a:buClr>
              <a:buSzPct val="100000"/>
              <a:buChar char="○"/>
            </a:pPr>
            <a:r>
              <a:rPr lang="en" sz="1200">
                <a:solidFill>
                  <a:schemeClr val="dk2"/>
                </a:solidFill>
              </a:rPr>
              <a:t>Increase necessary reshuffles</a:t>
            </a:r>
            <a:endParaRPr sz="1400">
              <a:solidFill>
                <a:schemeClr val="dk2"/>
              </a:solidFill>
            </a:endParaRPr>
          </a:p>
        </p:txBody>
      </p:sp>
      <p:sp>
        <p:nvSpPr>
          <p:cNvPr id="287" name="Google Shape;287;p38"/>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9" name="Google Shape;289;p38"/>
          <p:cNvPicPr preferRelativeResize="0"/>
          <p:nvPr/>
        </p:nvPicPr>
        <p:blipFill>
          <a:blip r:embed="rId3">
            <a:alphaModFix/>
          </a:blip>
          <a:stretch>
            <a:fillRect/>
          </a:stretch>
        </p:blipFill>
        <p:spPr>
          <a:xfrm>
            <a:off x="5535225" y="1438425"/>
            <a:ext cx="2962773" cy="2477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 for Phase 2</a:t>
            </a:r>
            <a:endParaRPr/>
          </a:p>
        </p:txBody>
      </p:sp>
      <p:sp>
        <p:nvSpPr>
          <p:cNvPr id="295" name="Google Shape;295;p39"/>
          <p:cNvSpPr txBox="1"/>
          <p:nvPr>
            <p:ph idx="1" type="body"/>
          </p:nvPr>
        </p:nvSpPr>
        <p:spPr>
          <a:xfrm>
            <a:off x="458275" y="1392350"/>
            <a:ext cx="5551500" cy="34164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1000"/>
              </a:spcBef>
              <a:spcAft>
                <a:spcPts val="0"/>
              </a:spcAft>
              <a:buClr>
                <a:schemeClr val="dk2"/>
              </a:buClr>
              <a:buSzPts val="1200"/>
              <a:buFont typeface="Arial"/>
              <a:buChar char="●"/>
            </a:pPr>
            <a:r>
              <a:rPr lang="en" sz="1200">
                <a:solidFill>
                  <a:schemeClr val="dk2"/>
                </a:solidFill>
                <a:latin typeface="Arial"/>
                <a:ea typeface="Arial"/>
                <a:cs typeface="Arial"/>
                <a:sym typeface="Arial"/>
              </a:rPr>
              <a:t>Identify other distinct clusters of stations</a:t>
            </a:r>
            <a:endParaRPr sz="1200">
              <a:solidFill>
                <a:schemeClr val="dk2"/>
              </a:solidFill>
              <a:latin typeface="Arial"/>
              <a:ea typeface="Arial"/>
              <a:cs typeface="Arial"/>
              <a:sym typeface="Arial"/>
            </a:endParaRPr>
          </a:p>
          <a:p>
            <a:pPr indent="-304800" lvl="1" marL="914400" rtl="0" algn="l">
              <a:spcBef>
                <a:spcPts val="1000"/>
              </a:spcBef>
              <a:spcAft>
                <a:spcPts val="0"/>
              </a:spcAft>
              <a:buClr>
                <a:schemeClr val="dk2"/>
              </a:buClr>
              <a:buSzPts val="1200"/>
              <a:buFont typeface="Arial"/>
              <a:buChar char="○"/>
            </a:pPr>
            <a:r>
              <a:rPr lang="en" sz="1200">
                <a:solidFill>
                  <a:schemeClr val="dk2"/>
                </a:solidFill>
                <a:latin typeface="Arial"/>
                <a:ea typeface="Arial"/>
                <a:cs typeface="Arial"/>
                <a:sym typeface="Arial"/>
              </a:rPr>
              <a:t>Rural areas</a:t>
            </a:r>
            <a:endParaRPr sz="1200">
              <a:solidFill>
                <a:schemeClr val="dk2"/>
              </a:solidFill>
              <a:latin typeface="Arial"/>
              <a:ea typeface="Arial"/>
              <a:cs typeface="Arial"/>
              <a:sym typeface="Arial"/>
            </a:endParaRPr>
          </a:p>
          <a:p>
            <a:pPr indent="-304800" lvl="1" marL="914400" rtl="0" algn="l">
              <a:spcBef>
                <a:spcPts val="1000"/>
              </a:spcBef>
              <a:spcAft>
                <a:spcPts val="0"/>
              </a:spcAft>
              <a:buClr>
                <a:schemeClr val="dk2"/>
              </a:buClr>
              <a:buSzPts val="1200"/>
              <a:buFont typeface="Arial"/>
              <a:buChar char="○"/>
            </a:pPr>
            <a:r>
              <a:rPr lang="en" sz="1200">
                <a:solidFill>
                  <a:schemeClr val="dk2"/>
                </a:solidFill>
                <a:latin typeface="Arial"/>
                <a:ea typeface="Arial"/>
                <a:cs typeface="Arial"/>
                <a:sym typeface="Arial"/>
              </a:rPr>
              <a:t>Parks</a:t>
            </a:r>
            <a:endParaRPr sz="1200">
              <a:solidFill>
                <a:schemeClr val="dk2"/>
              </a:solidFill>
              <a:latin typeface="Arial"/>
              <a:ea typeface="Arial"/>
              <a:cs typeface="Arial"/>
              <a:sym typeface="Arial"/>
            </a:endParaRPr>
          </a:p>
          <a:p>
            <a:pPr indent="-304800" lvl="1" marL="914400" rtl="0" algn="l">
              <a:spcBef>
                <a:spcPts val="1000"/>
              </a:spcBef>
              <a:spcAft>
                <a:spcPts val="0"/>
              </a:spcAft>
              <a:buClr>
                <a:schemeClr val="dk2"/>
              </a:buClr>
              <a:buSzPts val="1200"/>
              <a:buFont typeface="Arial"/>
              <a:buChar char="○"/>
            </a:pPr>
            <a:r>
              <a:rPr lang="en" sz="1200">
                <a:solidFill>
                  <a:schemeClr val="dk2"/>
                </a:solidFill>
                <a:latin typeface="Arial"/>
                <a:ea typeface="Arial"/>
                <a:cs typeface="Arial"/>
                <a:sym typeface="Arial"/>
              </a:rPr>
              <a:t>Schools</a:t>
            </a:r>
            <a:endParaRPr sz="1200">
              <a:solidFill>
                <a:schemeClr val="dk2"/>
              </a:solidFill>
              <a:latin typeface="Arial"/>
              <a:ea typeface="Arial"/>
              <a:cs typeface="Arial"/>
              <a:sym typeface="Arial"/>
            </a:endParaRPr>
          </a:p>
          <a:p>
            <a:pPr indent="-304800" lvl="0" marL="457200" rtl="0" algn="l">
              <a:lnSpc>
                <a:spcPct val="115000"/>
              </a:lnSpc>
              <a:spcBef>
                <a:spcPts val="1000"/>
              </a:spcBef>
              <a:spcAft>
                <a:spcPts val="0"/>
              </a:spcAft>
              <a:buClr>
                <a:schemeClr val="dk2"/>
              </a:buClr>
              <a:buSzPts val="1200"/>
              <a:buFont typeface="Arial"/>
              <a:buChar char="●"/>
            </a:pPr>
            <a:r>
              <a:rPr lang="en" sz="1200">
                <a:solidFill>
                  <a:schemeClr val="dk2"/>
                </a:solidFill>
                <a:latin typeface="Arial"/>
                <a:ea typeface="Arial"/>
                <a:cs typeface="Arial"/>
                <a:sym typeface="Arial"/>
              </a:rPr>
              <a:t>Expand our model concept to be able to predict for these additional stations and clusters </a:t>
            </a:r>
            <a:endParaRPr sz="1200">
              <a:solidFill>
                <a:schemeClr val="dk2"/>
              </a:solidFill>
              <a:latin typeface="Arial"/>
              <a:ea typeface="Arial"/>
              <a:cs typeface="Arial"/>
              <a:sym typeface="Arial"/>
            </a:endParaRPr>
          </a:p>
          <a:p>
            <a:pPr indent="-304800" lvl="0" marL="457200" rtl="0" algn="l">
              <a:lnSpc>
                <a:spcPct val="115000"/>
              </a:lnSpc>
              <a:spcBef>
                <a:spcPts val="1000"/>
              </a:spcBef>
              <a:spcAft>
                <a:spcPts val="0"/>
              </a:spcAft>
              <a:buClr>
                <a:schemeClr val="dk2"/>
              </a:buClr>
              <a:buSzPts val="1200"/>
              <a:buFont typeface="Arial"/>
              <a:buChar char="●"/>
            </a:pPr>
            <a:r>
              <a:rPr lang="en" sz="1200">
                <a:solidFill>
                  <a:schemeClr val="dk2"/>
                </a:solidFill>
                <a:latin typeface="Arial"/>
                <a:ea typeface="Arial"/>
                <a:cs typeface="Arial"/>
                <a:sym typeface="Arial"/>
              </a:rPr>
              <a:t>Create separate models for 2020 / 2021 that can account for COVID pandemic</a:t>
            </a:r>
            <a:endParaRPr sz="1200">
              <a:solidFill>
                <a:schemeClr val="dk2"/>
              </a:solidFill>
              <a:latin typeface="Arial"/>
              <a:ea typeface="Arial"/>
              <a:cs typeface="Arial"/>
              <a:sym typeface="Arial"/>
            </a:endParaRPr>
          </a:p>
          <a:p>
            <a:pPr indent="-304800" lvl="1" marL="914400" rtl="0" algn="l">
              <a:lnSpc>
                <a:spcPct val="115000"/>
              </a:lnSpc>
              <a:spcBef>
                <a:spcPts val="1000"/>
              </a:spcBef>
              <a:spcAft>
                <a:spcPts val="0"/>
              </a:spcAft>
              <a:buClr>
                <a:schemeClr val="dk2"/>
              </a:buClr>
              <a:buSzPts val="1200"/>
              <a:buFont typeface="Arial"/>
              <a:buChar char="○"/>
            </a:pPr>
            <a:r>
              <a:rPr lang="en" sz="1200">
                <a:solidFill>
                  <a:schemeClr val="dk2"/>
                </a:solidFill>
                <a:latin typeface="Arial"/>
                <a:ea typeface="Arial"/>
                <a:cs typeface="Arial"/>
                <a:sym typeface="Arial"/>
              </a:rPr>
              <a:t>Adds complexity, but more relevant to today’s time</a:t>
            </a:r>
            <a:endParaRPr sz="1200">
              <a:solidFill>
                <a:schemeClr val="dk2"/>
              </a:solidFill>
              <a:latin typeface="Arial"/>
              <a:ea typeface="Arial"/>
              <a:cs typeface="Arial"/>
              <a:sym typeface="Arial"/>
            </a:endParaRPr>
          </a:p>
          <a:p>
            <a:pPr indent="0" lvl="0" marL="0" rtl="0" algn="l">
              <a:lnSpc>
                <a:spcPct val="150000"/>
              </a:lnSpc>
              <a:spcBef>
                <a:spcPts val="1000"/>
              </a:spcBef>
              <a:spcAft>
                <a:spcPts val="0"/>
              </a:spcAft>
              <a:buNone/>
            </a:pPr>
            <a:r>
              <a:t/>
            </a:r>
            <a:endParaRPr sz="1200">
              <a:solidFill>
                <a:schemeClr val="dk2"/>
              </a:solidFill>
              <a:latin typeface="Arial"/>
              <a:ea typeface="Arial"/>
              <a:cs typeface="Arial"/>
              <a:sym typeface="Arial"/>
            </a:endParaRPr>
          </a:p>
        </p:txBody>
      </p:sp>
      <p:sp>
        <p:nvSpPr>
          <p:cNvPr id="296" name="Google Shape;296;p39"/>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8" name="Google Shape;298;p39"/>
          <p:cNvPicPr preferRelativeResize="0"/>
          <p:nvPr/>
        </p:nvPicPr>
        <p:blipFill>
          <a:blip r:embed="rId3">
            <a:alphaModFix/>
          </a:blip>
          <a:stretch>
            <a:fillRect/>
          </a:stretch>
        </p:blipFill>
        <p:spPr>
          <a:xfrm>
            <a:off x="6009775" y="1220000"/>
            <a:ext cx="1191950" cy="1191950"/>
          </a:xfrm>
          <a:prstGeom prst="rect">
            <a:avLst/>
          </a:prstGeom>
          <a:noFill/>
          <a:ln>
            <a:noFill/>
          </a:ln>
        </p:spPr>
      </p:pic>
      <p:pic>
        <p:nvPicPr>
          <p:cNvPr id="299" name="Google Shape;299;p39"/>
          <p:cNvPicPr preferRelativeResize="0"/>
          <p:nvPr/>
        </p:nvPicPr>
        <p:blipFill>
          <a:blip r:embed="rId4">
            <a:alphaModFix/>
          </a:blip>
          <a:stretch>
            <a:fillRect/>
          </a:stretch>
        </p:blipFill>
        <p:spPr>
          <a:xfrm>
            <a:off x="6828774" y="2556450"/>
            <a:ext cx="1088200" cy="1088200"/>
          </a:xfrm>
          <a:prstGeom prst="rect">
            <a:avLst/>
          </a:prstGeom>
          <a:noFill/>
          <a:ln>
            <a:noFill/>
          </a:ln>
        </p:spPr>
      </p:pic>
      <p:pic>
        <p:nvPicPr>
          <p:cNvPr id="300" name="Google Shape;300;p39"/>
          <p:cNvPicPr preferRelativeResize="0"/>
          <p:nvPr/>
        </p:nvPicPr>
        <p:blipFill>
          <a:blip r:embed="rId5">
            <a:alphaModFix/>
          </a:blip>
          <a:stretch>
            <a:fillRect/>
          </a:stretch>
        </p:blipFill>
        <p:spPr>
          <a:xfrm>
            <a:off x="7458100" y="1219991"/>
            <a:ext cx="1088200" cy="10882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84B1"/>
        </a:solidFill>
      </p:bgPr>
    </p:bg>
    <p:spTree>
      <p:nvGrpSpPr>
        <p:cNvPr id="304" name="Shape 304"/>
        <p:cNvGrpSpPr/>
        <p:nvPr/>
      </p:nvGrpSpPr>
      <p:grpSpPr>
        <a:xfrm>
          <a:off x="0" y="0"/>
          <a:ext cx="0" cy="0"/>
          <a:chOff x="0" y="0"/>
          <a:chExt cx="0" cy="0"/>
        </a:xfrm>
      </p:grpSpPr>
      <p:sp>
        <p:nvSpPr>
          <p:cNvPr id="305" name="Google Shape;305;p40"/>
          <p:cNvSpPr txBox="1"/>
          <p:nvPr>
            <p:ph type="ctrTitle"/>
          </p:nvPr>
        </p:nvSpPr>
        <p:spPr>
          <a:xfrm>
            <a:off x="2475275" y="2003875"/>
            <a:ext cx="5813400" cy="668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4400"/>
              <a:buNone/>
            </a:pPr>
            <a:r>
              <a:rPr lang="en">
                <a:solidFill>
                  <a:schemeClr val="lt1"/>
                </a:solidFill>
              </a:rPr>
              <a:t>Thank You!</a:t>
            </a:r>
            <a:endParaRPr>
              <a:solidFill>
                <a:schemeClr val="lt1"/>
              </a:solidFill>
            </a:endParaRPr>
          </a:p>
        </p:txBody>
      </p:sp>
      <p:sp>
        <p:nvSpPr>
          <p:cNvPr id="306" name="Google Shape;306;p40"/>
          <p:cNvSpPr txBox="1"/>
          <p:nvPr>
            <p:ph idx="1" type="subTitle"/>
          </p:nvPr>
        </p:nvSpPr>
        <p:spPr>
          <a:xfrm>
            <a:off x="2475275" y="2769050"/>
            <a:ext cx="5813400" cy="370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800"/>
              </a:spcAft>
              <a:buSzPts val="2400"/>
              <a:buNone/>
            </a:pPr>
            <a:r>
              <a:rPr lang="en">
                <a:solidFill>
                  <a:schemeClr val="lt1"/>
                </a:solidFill>
              </a:rPr>
              <a:t>Any Questions?</a:t>
            </a:r>
            <a:endParaRPr>
              <a:solidFill>
                <a:schemeClr val="lt1"/>
              </a:solidFill>
            </a:endParaRPr>
          </a:p>
        </p:txBody>
      </p:sp>
      <p:sp>
        <p:nvSpPr>
          <p:cNvPr id="307" name="Google Shape;307;p40"/>
          <p:cNvSpPr txBox="1"/>
          <p:nvPr/>
        </p:nvSpPr>
        <p:spPr>
          <a:xfrm>
            <a:off x="507275" y="1703925"/>
            <a:ext cx="1580400" cy="174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600"/>
              <a:buFont typeface="Arial"/>
              <a:buNone/>
            </a:pPr>
            <a:r>
              <a:rPr b="1" lang="en" sz="9600">
                <a:solidFill>
                  <a:schemeClr val="accent4"/>
                </a:solidFill>
                <a:latin typeface="Red Hat Display"/>
                <a:ea typeface="Red Hat Display"/>
                <a:cs typeface="Red Hat Display"/>
                <a:sym typeface="Red Hat Display"/>
              </a:rPr>
              <a:t>Q</a:t>
            </a:r>
            <a:endParaRPr b="1" i="0" sz="9600" u="none" cap="none" strike="noStrike">
              <a:solidFill>
                <a:schemeClr val="accent4"/>
              </a:solidFill>
              <a:latin typeface="Red Hat Display"/>
              <a:ea typeface="Red Hat Display"/>
              <a:cs typeface="Red Hat Display"/>
              <a:sym typeface="Red Hat Display"/>
            </a:endParaRPr>
          </a:p>
        </p:txBody>
      </p:sp>
      <p:sp>
        <p:nvSpPr>
          <p:cNvPr id="308" name="Google Shape;308;p4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idx="4294967295" type="ctrTitle"/>
          </p:nvPr>
        </p:nvSpPr>
        <p:spPr>
          <a:xfrm>
            <a:off x="1083900" y="2259175"/>
            <a:ext cx="3671100" cy="706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4"/>
              </a:buClr>
              <a:buSzPts val="3200"/>
              <a:buFont typeface="Red Hat Display"/>
              <a:buNone/>
            </a:pPr>
            <a:r>
              <a:rPr lang="en" sz="4800">
                <a:solidFill>
                  <a:schemeClr val="accent1"/>
                </a:solidFill>
              </a:rPr>
              <a:t>Technical Appendix</a:t>
            </a:r>
            <a:endParaRPr b="1" i="0" sz="4800" u="none" cap="none" strike="noStrike">
              <a:solidFill>
                <a:schemeClr val="accent1"/>
              </a:solidFill>
              <a:latin typeface="Red Hat Display"/>
              <a:ea typeface="Red Hat Display"/>
              <a:cs typeface="Red Hat Display"/>
              <a:sym typeface="Red Hat Display"/>
            </a:endParaRPr>
          </a:p>
        </p:txBody>
      </p:sp>
      <p:sp>
        <p:nvSpPr>
          <p:cNvPr id="314" name="Google Shape;314;p41"/>
          <p:cNvSpPr txBox="1"/>
          <p:nvPr>
            <p:ph idx="12" type="sldNum"/>
          </p:nvPr>
        </p:nvSpPr>
        <p:spPr>
          <a:xfrm>
            <a:off x="8619825" y="4630250"/>
            <a:ext cx="524100" cy="51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grpSp>
        <p:nvGrpSpPr>
          <p:cNvPr id="315" name="Google Shape;315;p41"/>
          <p:cNvGrpSpPr/>
          <p:nvPr/>
        </p:nvGrpSpPr>
        <p:grpSpPr>
          <a:xfrm>
            <a:off x="595646" y="2445430"/>
            <a:ext cx="252657" cy="252658"/>
            <a:chOff x="884004" y="2757472"/>
            <a:chExt cx="300604" cy="300604"/>
          </a:xfrm>
        </p:grpSpPr>
        <p:sp>
          <p:nvSpPr>
            <p:cNvPr id="316" name="Google Shape;316;p41"/>
            <p:cNvSpPr/>
            <p:nvPr/>
          </p:nvSpPr>
          <p:spPr>
            <a:xfrm>
              <a:off x="884004" y="2929419"/>
              <a:ext cx="128674" cy="128657"/>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1"/>
            <p:cNvSpPr/>
            <p:nvPr/>
          </p:nvSpPr>
          <p:spPr>
            <a:xfrm>
              <a:off x="1064276" y="2757472"/>
              <a:ext cx="120332" cy="120349"/>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1"/>
            <p:cNvSpPr/>
            <p:nvPr/>
          </p:nvSpPr>
          <p:spPr>
            <a:xfrm>
              <a:off x="931046" y="2803676"/>
              <a:ext cx="207362" cy="207362"/>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1"/>
            <p:cNvSpPr/>
            <p:nvPr/>
          </p:nvSpPr>
          <p:spPr>
            <a:xfrm>
              <a:off x="1025968" y="2832001"/>
              <a:ext cx="34156" cy="34156"/>
            </a:xfrm>
            <a:custGeom>
              <a:rect b="b" l="l" r="r" t="t"/>
              <a:pathLst>
                <a:path extrusionOk="0" fill="none" h="1998" w="1998">
                  <a:moveTo>
                    <a:pt x="1" y="1997"/>
                  </a:moveTo>
                  <a:lnTo>
                    <a:pt x="1998" y="0"/>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 of the Raw Dataset</a:t>
            </a:r>
            <a:endParaRPr/>
          </a:p>
        </p:txBody>
      </p:sp>
      <p:sp>
        <p:nvSpPr>
          <p:cNvPr id="325" name="Google Shape;325;p42"/>
          <p:cNvSpPr txBox="1"/>
          <p:nvPr>
            <p:ph idx="1" type="body"/>
          </p:nvPr>
        </p:nvSpPr>
        <p:spPr>
          <a:xfrm>
            <a:off x="414100" y="916025"/>
            <a:ext cx="8087400" cy="40155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2"/>
              </a:buClr>
              <a:buSzPts val="1400"/>
              <a:buChar char="●"/>
            </a:pPr>
            <a:r>
              <a:rPr lang="en" sz="1400">
                <a:solidFill>
                  <a:schemeClr val="dk2"/>
                </a:solidFill>
              </a:rPr>
              <a:t>Each o</a:t>
            </a:r>
            <a:r>
              <a:rPr lang="en" sz="1400">
                <a:solidFill>
                  <a:schemeClr val="dk2"/>
                </a:solidFill>
              </a:rPr>
              <a:t>bservation of trips in the raw data w</a:t>
            </a:r>
            <a:r>
              <a:rPr lang="en" sz="1400">
                <a:solidFill>
                  <a:schemeClr val="dk2"/>
                </a:solidFill>
              </a:rPr>
              <a:t>as</a:t>
            </a:r>
            <a:r>
              <a:rPr lang="en" sz="1400">
                <a:solidFill>
                  <a:schemeClr val="dk2"/>
                </a:solidFill>
              </a:rPr>
              <a:t> split into 2 separate trips:</a:t>
            </a:r>
            <a:endParaRPr sz="1400">
              <a:solidFill>
                <a:schemeClr val="dk2"/>
              </a:solidFill>
            </a:endParaRPr>
          </a:p>
          <a:p>
            <a:pPr indent="-304800" lvl="1" marL="914400" rtl="0" algn="l">
              <a:lnSpc>
                <a:spcPct val="100000"/>
              </a:lnSpc>
              <a:spcBef>
                <a:spcPts val="0"/>
              </a:spcBef>
              <a:spcAft>
                <a:spcPts val="0"/>
              </a:spcAft>
              <a:buClr>
                <a:schemeClr val="dk2"/>
              </a:buClr>
              <a:buSzPts val="1200"/>
              <a:buChar char="○"/>
            </a:pPr>
            <a:r>
              <a:rPr lang="en" sz="1200">
                <a:solidFill>
                  <a:schemeClr val="dk2"/>
                </a:solidFill>
              </a:rPr>
              <a:t>Bike picked up</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Bike dropped off</a:t>
            </a:r>
            <a:endParaRPr sz="1200">
              <a:solidFill>
                <a:schemeClr val="dk2"/>
              </a:solidFill>
            </a:endParaRPr>
          </a:p>
          <a:p>
            <a:pPr indent="-317500" lvl="0" marL="457200" rtl="0" algn="l">
              <a:spcBef>
                <a:spcPts val="1000"/>
              </a:spcBef>
              <a:spcAft>
                <a:spcPts val="0"/>
              </a:spcAft>
              <a:buClr>
                <a:schemeClr val="dk2"/>
              </a:buClr>
              <a:buSzPts val="1400"/>
              <a:buChar char="●"/>
            </a:pPr>
            <a:r>
              <a:rPr lang="en" sz="1400">
                <a:solidFill>
                  <a:schemeClr val="dk2"/>
                </a:solidFill>
              </a:rPr>
              <a:t>Reshuffling of bikes was not accounted for in the raw dataset, and needed to be treated as separate trips</a:t>
            </a:r>
            <a:endParaRPr sz="14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We assumed that reshuffling occurred when bike last arrived at station A, but was recently picked up from station B</a:t>
            </a:r>
            <a:endParaRPr sz="1200">
              <a:solidFill>
                <a:schemeClr val="dk2"/>
              </a:solidFill>
            </a:endParaRPr>
          </a:p>
          <a:p>
            <a:pPr indent="-317500" lvl="0" marL="457200" rtl="0" algn="l">
              <a:spcBef>
                <a:spcPts val="1000"/>
              </a:spcBef>
              <a:spcAft>
                <a:spcPts val="0"/>
              </a:spcAft>
              <a:buClr>
                <a:schemeClr val="dk2"/>
              </a:buClr>
              <a:buSzPts val="1400"/>
              <a:buChar char="●"/>
            </a:pPr>
            <a:r>
              <a:rPr lang="en" sz="1400">
                <a:solidFill>
                  <a:schemeClr val="dk2"/>
                </a:solidFill>
              </a:rPr>
              <a:t>We added starting number of bikes at each station in January 1st 2019, by using data from 2018 December</a:t>
            </a:r>
            <a:endParaRPr sz="14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Total number of bikes that arrived in 2018 December</a:t>
            </a:r>
            <a:endParaRPr sz="1200">
              <a:solidFill>
                <a:schemeClr val="dk2"/>
              </a:solidFill>
            </a:endParaRPr>
          </a:p>
          <a:p>
            <a:pPr indent="-317500" lvl="0" marL="457200" rtl="0" algn="l">
              <a:spcBef>
                <a:spcPts val="1000"/>
              </a:spcBef>
              <a:spcAft>
                <a:spcPts val="0"/>
              </a:spcAft>
              <a:buClr>
                <a:schemeClr val="dk2"/>
              </a:buClr>
              <a:buSzPts val="1400"/>
              <a:buChar char="●"/>
            </a:pPr>
            <a:r>
              <a:rPr lang="en" sz="1400">
                <a:solidFill>
                  <a:schemeClr val="dk2"/>
                </a:solidFill>
              </a:rPr>
              <a:t>We defined </a:t>
            </a:r>
            <a:r>
              <a:rPr b="1" lang="en" sz="1400">
                <a:solidFill>
                  <a:schemeClr val="dk2"/>
                </a:solidFill>
              </a:rPr>
              <a:t>availability</a:t>
            </a:r>
            <a:r>
              <a:rPr lang="en" sz="1400">
                <a:solidFill>
                  <a:schemeClr val="dk2"/>
                </a:solidFill>
              </a:rPr>
              <a:t> to be the </a:t>
            </a:r>
            <a:r>
              <a:rPr b="1" lang="en" sz="1400">
                <a:solidFill>
                  <a:schemeClr val="dk2"/>
                </a:solidFill>
              </a:rPr>
              <a:t>proportion of available bikes at a station in a given time</a:t>
            </a:r>
            <a:endParaRPr b="1" sz="14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Availability = Number of bikes at a station in a given time / Total capacity of that station</a:t>
            </a:r>
            <a:endParaRPr sz="1200">
              <a:solidFill>
                <a:schemeClr val="dk2"/>
              </a:solidFill>
            </a:endParaRPr>
          </a:p>
          <a:p>
            <a:pPr indent="0" lvl="0" marL="914400" rtl="0" algn="l">
              <a:spcBef>
                <a:spcPts val="1200"/>
              </a:spcBef>
              <a:spcAft>
                <a:spcPts val="0"/>
              </a:spcAft>
              <a:buNone/>
            </a:pPr>
            <a:r>
              <a:t/>
            </a:r>
            <a:endParaRPr b="1" sz="1200">
              <a:solidFill>
                <a:schemeClr val="dk2"/>
              </a:solidFill>
            </a:endParaRPr>
          </a:p>
          <a:p>
            <a:pPr indent="0" lvl="0" marL="0" rtl="0" algn="l">
              <a:spcBef>
                <a:spcPts val="1200"/>
              </a:spcBef>
              <a:spcAft>
                <a:spcPts val="1200"/>
              </a:spcAft>
              <a:buNone/>
            </a:pPr>
            <a:r>
              <a:t/>
            </a:r>
            <a:endParaRPr b="1" sz="1300">
              <a:solidFill>
                <a:schemeClr val="dk2"/>
              </a:solidFill>
            </a:endParaRPr>
          </a:p>
        </p:txBody>
      </p:sp>
      <p:sp>
        <p:nvSpPr>
          <p:cNvPr id="326" name="Google Shape;326;p42"/>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526100" y="3635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136" name="Google Shape;136;p25"/>
          <p:cNvSpPr txBox="1"/>
          <p:nvPr>
            <p:ph idx="1" type="body"/>
          </p:nvPr>
        </p:nvSpPr>
        <p:spPr>
          <a:xfrm>
            <a:off x="321425" y="1189548"/>
            <a:ext cx="5365500" cy="3370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Clr>
                <a:schemeClr val="dk2"/>
              </a:buClr>
              <a:buSzPts val="1300"/>
              <a:buChar char="●"/>
            </a:pPr>
            <a:r>
              <a:rPr lang="en" sz="1300">
                <a:solidFill>
                  <a:schemeClr val="dk2"/>
                </a:solidFill>
              </a:rPr>
              <a:t>Objectives and Assumptions   -------  Page 3</a:t>
            </a:r>
            <a:endParaRPr sz="1300">
              <a:solidFill>
                <a:schemeClr val="dk2"/>
              </a:solidFill>
            </a:endParaRPr>
          </a:p>
          <a:p>
            <a:pPr indent="-311150" lvl="0" marL="457200" rtl="0" algn="l">
              <a:lnSpc>
                <a:spcPct val="200000"/>
              </a:lnSpc>
              <a:spcBef>
                <a:spcPts val="0"/>
              </a:spcBef>
              <a:spcAft>
                <a:spcPts val="0"/>
              </a:spcAft>
              <a:buClr>
                <a:schemeClr val="dk2"/>
              </a:buClr>
              <a:buSzPts val="1300"/>
              <a:buChar char="●"/>
            </a:pPr>
            <a:r>
              <a:rPr lang="en" sz="1300">
                <a:solidFill>
                  <a:schemeClr val="dk2"/>
                </a:solidFill>
              </a:rPr>
              <a:t>Overview of the Dataset --------------- Page 4 - 6</a:t>
            </a:r>
            <a:endParaRPr sz="1300">
              <a:solidFill>
                <a:schemeClr val="dk2"/>
              </a:solidFill>
            </a:endParaRPr>
          </a:p>
          <a:p>
            <a:pPr indent="-311150" lvl="0" marL="457200" rtl="0" algn="l">
              <a:lnSpc>
                <a:spcPct val="200000"/>
              </a:lnSpc>
              <a:spcBef>
                <a:spcPts val="0"/>
              </a:spcBef>
              <a:spcAft>
                <a:spcPts val="0"/>
              </a:spcAft>
              <a:buClr>
                <a:schemeClr val="dk2"/>
              </a:buClr>
              <a:buSzPts val="1300"/>
              <a:buChar char="●"/>
            </a:pPr>
            <a:r>
              <a:rPr lang="en" sz="1300">
                <a:solidFill>
                  <a:schemeClr val="dk2"/>
                </a:solidFill>
              </a:rPr>
              <a:t>Clustering of Stations --------------- Page 7</a:t>
            </a:r>
            <a:endParaRPr sz="1300">
              <a:solidFill>
                <a:schemeClr val="dk2"/>
              </a:solidFill>
            </a:endParaRPr>
          </a:p>
          <a:p>
            <a:pPr indent="-311150" lvl="0" marL="457200" rtl="0" algn="l">
              <a:lnSpc>
                <a:spcPct val="200000"/>
              </a:lnSpc>
              <a:spcBef>
                <a:spcPts val="0"/>
              </a:spcBef>
              <a:spcAft>
                <a:spcPts val="0"/>
              </a:spcAft>
              <a:buClr>
                <a:schemeClr val="dk2"/>
              </a:buClr>
              <a:buSzPts val="1300"/>
              <a:buChar char="●"/>
            </a:pPr>
            <a:r>
              <a:rPr lang="en" sz="1300">
                <a:solidFill>
                  <a:schemeClr val="dk2"/>
                </a:solidFill>
              </a:rPr>
              <a:t>Final Model --------------- Page 8-10</a:t>
            </a:r>
            <a:endParaRPr sz="1300">
              <a:solidFill>
                <a:schemeClr val="dk2"/>
              </a:solidFill>
            </a:endParaRPr>
          </a:p>
          <a:p>
            <a:pPr indent="-311150" lvl="0" marL="457200" rtl="0" algn="l">
              <a:lnSpc>
                <a:spcPct val="200000"/>
              </a:lnSpc>
              <a:spcBef>
                <a:spcPts val="0"/>
              </a:spcBef>
              <a:spcAft>
                <a:spcPts val="0"/>
              </a:spcAft>
              <a:buClr>
                <a:schemeClr val="dk2"/>
              </a:buClr>
              <a:buSzPts val="1300"/>
              <a:buChar char="●"/>
            </a:pPr>
            <a:r>
              <a:rPr lang="en" sz="1300">
                <a:solidFill>
                  <a:schemeClr val="dk2"/>
                </a:solidFill>
              </a:rPr>
              <a:t>Reshuffling Strategy --------------- Page 11-13</a:t>
            </a:r>
            <a:endParaRPr sz="1300">
              <a:solidFill>
                <a:schemeClr val="dk2"/>
              </a:solidFill>
            </a:endParaRPr>
          </a:p>
          <a:p>
            <a:pPr indent="-311150" lvl="0" marL="457200" rtl="0" algn="l">
              <a:lnSpc>
                <a:spcPct val="200000"/>
              </a:lnSpc>
              <a:spcBef>
                <a:spcPts val="0"/>
              </a:spcBef>
              <a:spcAft>
                <a:spcPts val="0"/>
              </a:spcAft>
              <a:buClr>
                <a:schemeClr val="dk2"/>
              </a:buClr>
              <a:buSzPts val="1300"/>
              <a:buChar char="●"/>
            </a:pPr>
            <a:r>
              <a:rPr lang="en" sz="1300">
                <a:solidFill>
                  <a:schemeClr val="dk2"/>
                </a:solidFill>
              </a:rPr>
              <a:t>Actionable Recommendation ------- Page 14-15</a:t>
            </a:r>
            <a:endParaRPr sz="1300">
              <a:solidFill>
                <a:schemeClr val="dk2"/>
              </a:solidFill>
            </a:endParaRPr>
          </a:p>
          <a:p>
            <a:pPr indent="-311150" lvl="0" marL="457200" rtl="0" algn="l">
              <a:lnSpc>
                <a:spcPct val="200000"/>
              </a:lnSpc>
              <a:spcBef>
                <a:spcPts val="0"/>
              </a:spcBef>
              <a:spcAft>
                <a:spcPts val="0"/>
              </a:spcAft>
              <a:buClr>
                <a:schemeClr val="dk2"/>
              </a:buClr>
              <a:buSzPts val="1300"/>
              <a:buChar char="●"/>
            </a:pPr>
            <a:r>
              <a:rPr lang="en" sz="1300">
                <a:solidFill>
                  <a:schemeClr val="dk2"/>
                </a:solidFill>
              </a:rPr>
              <a:t>Next Steps for Phase 2 Project ----- Page 16</a:t>
            </a:r>
            <a:endParaRPr sz="1300">
              <a:solidFill>
                <a:schemeClr val="dk2"/>
              </a:solidFill>
            </a:endParaRPr>
          </a:p>
          <a:p>
            <a:pPr indent="-311150" lvl="0" marL="457200" rtl="0" algn="l">
              <a:lnSpc>
                <a:spcPct val="200000"/>
              </a:lnSpc>
              <a:spcBef>
                <a:spcPts val="0"/>
              </a:spcBef>
              <a:spcAft>
                <a:spcPts val="0"/>
              </a:spcAft>
              <a:buClr>
                <a:schemeClr val="dk2"/>
              </a:buClr>
              <a:buSzPts val="1300"/>
              <a:buChar char="●"/>
            </a:pPr>
            <a:r>
              <a:rPr lang="en" sz="1300">
                <a:solidFill>
                  <a:schemeClr val="dk2"/>
                </a:solidFill>
              </a:rPr>
              <a:t>Technical Appendix ---------------------- Page 19-24</a:t>
            </a:r>
            <a:endParaRPr sz="1300">
              <a:solidFill>
                <a:schemeClr val="dk2"/>
              </a:solidFill>
            </a:endParaRPr>
          </a:p>
        </p:txBody>
      </p:sp>
      <p:sp>
        <p:nvSpPr>
          <p:cNvPr id="137" name="Google Shape;137;p25"/>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25"/>
          <p:cNvSpPr txBox="1"/>
          <p:nvPr/>
        </p:nvSpPr>
        <p:spPr>
          <a:xfrm>
            <a:off x="6392475" y="475125"/>
            <a:ext cx="15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Source Sans Pro"/>
                <a:ea typeface="Source Sans Pro"/>
                <a:cs typeface="Source Sans Pro"/>
                <a:sym typeface="Source Sans Pro"/>
              </a:rPr>
              <a:t>Team KaZAM</a:t>
            </a:r>
            <a:endParaRPr b="1">
              <a:solidFill>
                <a:schemeClr val="dk2"/>
              </a:solidFill>
              <a:latin typeface="Source Sans Pro"/>
              <a:ea typeface="Source Sans Pro"/>
              <a:cs typeface="Source Sans Pro"/>
              <a:sym typeface="Source Sans Pro"/>
            </a:endParaRPr>
          </a:p>
        </p:txBody>
      </p:sp>
      <p:pic>
        <p:nvPicPr>
          <p:cNvPr id="140" name="Google Shape;140;p25"/>
          <p:cNvPicPr preferRelativeResize="0"/>
          <p:nvPr/>
        </p:nvPicPr>
        <p:blipFill rotWithShape="1">
          <a:blip r:embed="rId3">
            <a:alphaModFix/>
          </a:blip>
          <a:srcRect b="0" l="0" r="7595" t="4434"/>
          <a:stretch/>
        </p:blipFill>
        <p:spPr>
          <a:xfrm>
            <a:off x="6117950" y="2404650"/>
            <a:ext cx="799925" cy="976225"/>
          </a:xfrm>
          <a:prstGeom prst="rect">
            <a:avLst/>
          </a:prstGeom>
          <a:noFill/>
          <a:ln>
            <a:noFill/>
          </a:ln>
        </p:spPr>
      </p:pic>
      <p:sp>
        <p:nvSpPr>
          <p:cNvPr id="141" name="Google Shape;141;p25"/>
          <p:cNvSpPr txBox="1"/>
          <p:nvPr/>
        </p:nvSpPr>
        <p:spPr>
          <a:xfrm>
            <a:off x="7348888" y="1819350"/>
            <a:ext cx="95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Ziyan Xia</a:t>
            </a:r>
            <a:endParaRPr sz="1100">
              <a:latin typeface="Source Sans Pro"/>
              <a:ea typeface="Source Sans Pro"/>
              <a:cs typeface="Source Sans Pro"/>
              <a:sym typeface="Source Sans Pro"/>
            </a:endParaRPr>
          </a:p>
        </p:txBody>
      </p:sp>
      <p:sp>
        <p:nvSpPr>
          <p:cNvPr id="142" name="Google Shape;142;p25"/>
          <p:cNvSpPr txBox="1"/>
          <p:nvPr/>
        </p:nvSpPr>
        <p:spPr>
          <a:xfrm>
            <a:off x="7228750" y="3026863"/>
            <a:ext cx="119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Source Sans Pro"/>
                <a:ea typeface="Source Sans Pro"/>
                <a:cs typeface="Source Sans Pro"/>
                <a:sym typeface="Source Sans Pro"/>
              </a:rPr>
              <a:t>Woochan Lee</a:t>
            </a:r>
            <a:endParaRPr sz="1100">
              <a:solidFill>
                <a:schemeClr val="dk2"/>
              </a:solidFill>
              <a:latin typeface="Source Sans Pro"/>
              <a:ea typeface="Source Sans Pro"/>
              <a:cs typeface="Source Sans Pro"/>
              <a:sym typeface="Source Sans Pro"/>
            </a:endParaRPr>
          </a:p>
        </p:txBody>
      </p:sp>
      <p:pic>
        <p:nvPicPr>
          <p:cNvPr id="143" name="Google Shape;143;p25"/>
          <p:cNvPicPr preferRelativeResize="0"/>
          <p:nvPr/>
        </p:nvPicPr>
        <p:blipFill rotWithShape="1">
          <a:blip r:embed="rId4">
            <a:alphaModFix/>
          </a:blip>
          <a:srcRect b="4294" l="11832" r="11832" t="3146"/>
          <a:stretch/>
        </p:blipFill>
        <p:spPr>
          <a:xfrm>
            <a:off x="6117950" y="1151875"/>
            <a:ext cx="799923" cy="976215"/>
          </a:xfrm>
          <a:prstGeom prst="rect">
            <a:avLst/>
          </a:prstGeom>
          <a:noFill/>
          <a:ln>
            <a:noFill/>
          </a:ln>
        </p:spPr>
      </p:pic>
      <p:sp>
        <p:nvSpPr>
          <p:cNvPr id="144" name="Google Shape;144;p25"/>
          <p:cNvSpPr txBox="1"/>
          <p:nvPr/>
        </p:nvSpPr>
        <p:spPr>
          <a:xfrm>
            <a:off x="7302388" y="4351350"/>
            <a:ext cx="104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Yueni Wang</a:t>
            </a:r>
            <a:endParaRPr sz="1100">
              <a:latin typeface="Source Sans Pro"/>
              <a:ea typeface="Source Sans Pro"/>
              <a:cs typeface="Source Sans Pro"/>
              <a:sym typeface="Source Sans Pro"/>
            </a:endParaRPr>
          </a:p>
        </p:txBody>
      </p:sp>
      <p:pic>
        <p:nvPicPr>
          <p:cNvPr id="145" name="Google Shape;145;p25"/>
          <p:cNvPicPr preferRelativeResize="0"/>
          <p:nvPr/>
        </p:nvPicPr>
        <p:blipFill>
          <a:blip r:embed="rId5">
            <a:alphaModFix/>
          </a:blip>
          <a:stretch>
            <a:fillRect/>
          </a:stretch>
        </p:blipFill>
        <p:spPr>
          <a:xfrm>
            <a:off x="6117950" y="3657425"/>
            <a:ext cx="799924" cy="10479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idx="1" type="body"/>
          </p:nvPr>
        </p:nvSpPr>
        <p:spPr>
          <a:xfrm>
            <a:off x="343100" y="1184525"/>
            <a:ext cx="4228800" cy="3416400"/>
          </a:xfrm>
          <a:prstGeom prst="rect">
            <a:avLst/>
          </a:prstGeom>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dk2"/>
              </a:buClr>
              <a:buSzPts val="1400"/>
              <a:buChar char="●"/>
            </a:pPr>
            <a:r>
              <a:rPr lang="en" sz="1400">
                <a:solidFill>
                  <a:schemeClr val="dk2"/>
                </a:solidFill>
              </a:rPr>
              <a:t>We first performed hierarchical clustering based on:</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a:solidFill>
                  <a:schemeClr val="dk2"/>
                </a:solidFill>
              </a:rPr>
              <a:t>L</a:t>
            </a:r>
            <a:r>
              <a:rPr lang="en" sz="1400">
                <a:solidFill>
                  <a:schemeClr val="dk2"/>
                </a:solidFill>
              </a:rPr>
              <a:t>ongitude </a:t>
            </a:r>
            <a:endParaRPr>
              <a:solidFill>
                <a:schemeClr val="dk2"/>
              </a:solidFill>
            </a:endParaRPr>
          </a:p>
          <a:p>
            <a:pPr indent="-317500" lvl="1" marL="914400" rtl="0" algn="l">
              <a:lnSpc>
                <a:spcPct val="100000"/>
              </a:lnSpc>
              <a:spcBef>
                <a:spcPts val="0"/>
              </a:spcBef>
              <a:spcAft>
                <a:spcPts val="0"/>
              </a:spcAft>
              <a:buClr>
                <a:schemeClr val="dk2"/>
              </a:buClr>
              <a:buSzPts val="1400"/>
              <a:buChar char="○"/>
            </a:pPr>
            <a:r>
              <a:rPr lang="en">
                <a:solidFill>
                  <a:schemeClr val="dk2"/>
                </a:solidFill>
              </a:rPr>
              <a:t>L</a:t>
            </a:r>
            <a:r>
              <a:rPr lang="en" sz="1400">
                <a:solidFill>
                  <a:schemeClr val="dk2"/>
                </a:solidFill>
              </a:rPr>
              <a:t>atitude</a:t>
            </a:r>
            <a:endParaRPr>
              <a:solidFill>
                <a:schemeClr val="dk2"/>
              </a:solidFill>
            </a:endParaRPr>
          </a:p>
          <a:p>
            <a:pPr indent="0" lvl="0" marL="914400" rtl="0" algn="l">
              <a:lnSpc>
                <a:spcPct val="100000"/>
              </a:lnSpc>
              <a:spcBef>
                <a:spcPts val="0"/>
              </a:spcBef>
              <a:spcAft>
                <a:spcPts val="0"/>
              </a:spcAft>
              <a:buNone/>
            </a:pPr>
            <a:r>
              <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We ended up producing </a:t>
            </a:r>
            <a:r>
              <a:rPr b="1" lang="en" sz="1400">
                <a:solidFill>
                  <a:schemeClr val="dk2"/>
                </a:solidFill>
              </a:rPr>
              <a:t>5</a:t>
            </a:r>
            <a:r>
              <a:rPr b="1" lang="en" sz="1400">
                <a:solidFill>
                  <a:schemeClr val="dk2"/>
                </a:solidFill>
              </a:rPr>
              <a:t> </a:t>
            </a:r>
            <a:r>
              <a:rPr lang="en" sz="1400">
                <a:solidFill>
                  <a:schemeClr val="dk2"/>
                </a:solidFill>
              </a:rPr>
              <a:t>different cluster groups</a:t>
            </a:r>
            <a:endParaRPr sz="1400">
              <a:solidFill>
                <a:schemeClr val="dk2"/>
              </a:solidFill>
            </a:endParaRPr>
          </a:p>
          <a:p>
            <a:pPr indent="-317500" lvl="0" marL="457200" rtl="0" algn="l">
              <a:lnSpc>
                <a:spcPct val="100000"/>
              </a:lnSpc>
              <a:spcBef>
                <a:spcPts val="1000"/>
              </a:spcBef>
              <a:spcAft>
                <a:spcPts val="0"/>
              </a:spcAft>
              <a:buClr>
                <a:schemeClr val="dk2"/>
              </a:buClr>
              <a:buSzPts val="1400"/>
              <a:buChar char="●"/>
            </a:pPr>
            <a:r>
              <a:rPr lang="en" sz="1400">
                <a:solidFill>
                  <a:schemeClr val="dk2"/>
                </a:solidFill>
              </a:rPr>
              <a:t>We wanted to focus specifically on the central clusters where we hypothesized there will be higher demands</a:t>
            </a:r>
            <a:endParaRPr sz="1400">
              <a:solidFill>
                <a:schemeClr val="dk2"/>
              </a:solidFill>
            </a:endParaRPr>
          </a:p>
          <a:p>
            <a:pPr indent="-317500" lvl="1" marL="914400" rtl="0" algn="l">
              <a:lnSpc>
                <a:spcPct val="100000"/>
              </a:lnSpc>
              <a:spcBef>
                <a:spcPts val="1000"/>
              </a:spcBef>
              <a:spcAft>
                <a:spcPts val="0"/>
              </a:spcAft>
              <a:buClr>
                <a:schemeClr val="dk2"/>
              </a:buClr>
              <a:buSzPts val="1400"/>
              <a:buChar char="○"/>
            </a:pPr>
            <a:r>
              <a:rPr lang="en">
                <a:solidFill>
                  <a:schemeClr val="dk2"/>
                </a:solidFill>
              </a:rPr>
              <a:t>Urban area </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a:solidFill>
                  <a:schemeClr val="dk2"/>
                </a:solidFill>
              </a:rPr>
              <a:t>Busier streets &amp; office buildings</a:t>
            </a:r>
            <a:endParaRPr>
              <a:solidFill>
                <a:schemeClr val="dk2"/>
              </a:solidFill>
            </a:endParaRPr>
          </a:p>
          <a:p>
            <a:pPr indent="0" lvl="0" marL="457200" rtl="0" algn="l">
              <a:lnSpc>
                <a:spcPct val="100000"/>
              </a:lnSpc>
              <a:spcBef>
                <a:spcPts val="0"/>
              </a:spcBef>
              <a:spcAft>
                <a:spcPts val="0"/>
              </a:spcAft>
              <a:buNone/>
            </a:pPr>
            <a:r>
              <a:t/>
            </a:r>
            <a:endParaRPr>
              <a:solidFill>
                <a:schemeClr val="dk2"/>
              </a:solidFill>
            </a:endParaRPr>
          </a:p>
          <a:p>
            <a:pPr indent="0" lvl="0" marL="0" rtl="0" algn="l">
              <a:lnSpc>
                <a:spcPct val="100000"/>
              </a:lnSpc>
              <a:spcBef>
                <a:spcPts val="0"/>
              </a:spcBef>
              <a:spcAft>
                <a:spcPts val="0"/>
              </a:spcAft>
              <a:buClr>
                <a:schemeClr val="dk2"/>
              </a:buClr>
              <a:buSzPts val="1100"/>
              <a:buFont typeface="Arial"/>
              <a:buNone/>
            </a:pPr>
            <a:r>
              <a:t/>
            </a:r>
            <a:endParaRPr sz="1900"/>
          </a:p>
        </p:txBody>
      </p:sp>
      <p:sp>
        <p:nvSpPr>
          <p:cNvPr id="333" name="Google Shape;333;p43"/>
          <p:cNvSpPr/>
          <p:nvPr/>
        </p:nvSpPr>
        <p:spPr>
          <a:xfrm>
            <a:off x="0" y="0"/>
            <a:ext cx="9144000" cy="255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3"/>
          <p:cNvSpPr txBox="1"/>
          <p:nvPr>
            <p:ph type="title"/>
          </p:nvPr>
        </p:nvSpPr>
        <p:spPr>
          <a:xfrm>
            <a:off x="4641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of Stations</a:t>
            </a:r>
            <a:endParaRPr/>
          </a:p>
        </p:txBody>
      </p:sp>
      <p:sp>
        <p:nvSpPr>
          <p:cNvPr id="335" name="Google Shape;335;p43"/>
          <p:cNvSpPr/>
          <p:nvPr/>
        </p:nvSpPr>
        <p:spPr>
          <a:xfrm>
            <a:off x="6750500" y="2728475"/>
            <a:ext cx="316800" cy="328500"/>
          </a:xfrm>
          <a:prstGeom prst="ellipse">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43"/>
          <p:cNvPicPr preferRelativeResize="0"/>
          <p:nvPr/>
        </p:nvPicPr>
        <p:blipFill>
          <a:blip r:embed="rId3">
            <a:alphaModFix/>
          </a:blip>
          <a:stretch>
            <a:fillRect/>
          </a:stretch>
        </p:blipFill>
        <p:spPr>
          <a:xfrm>
            <a:off x="4733825" y="851025"/>
            <a:ext cx="3599899" cy="374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Handling Data Imbalance</a:t>
            </a:r>
            <a:endParaRPr/>
          </a:p>
        </p:txBody>
      </p:sp>
      <p:sp>
        <p:nvSpPr>
          <p:cNvPr id="343" name="Google Shape;343;p44"/>
          <p:cNvSpPr txBox="1"/>
          <p:nvPr>
            <p:ph idx="1" type="body"/>
          </p:nvPr>
        </p:nvSpPr>
        <p:spPr>
          <a:xfrm>
            <a:off x="311700" y="3065750"/>
            <a:ext cx="8520600" cy="20166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2"/>
              </a:buClr>
              <a:buSzPts val="1400"/>
              <a:buChar char="●"/>
            </a:pPr>
            <a:r>
              <a:rPr lang="en" sz="1400">
                <a:solidFill>
                  <a:schemeClr val="dk2"/>
                </a:solidFill>
              </a:rPr>
              <a:t>Because of our 20% availability threshold, there was a high imbalance in our response variable</a:t>
            </a:r>
            <a:endParaRPr sz="14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~80% “Yes”, ~20% “No”</a:t>
            </a:r>
            <a:endParaRPr sz="12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The model failed to learn about the “No” cases</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We used </a:t>
            </a:r>
            <a:r>
              <a:rPr lang="en" sz="1400">
                <a:solidFill>
                  <a:srgbClr val="FF0000"/>
                </a:solidFill>
              </a:rPr>
              <a:t>stratified</a:t>
            </a:r>
            <a:r>
              <a:rPr lang="en" sz="1400">
                <a:solidFill>
                  <a:srgbClr val="FF0000"/>
                </a:solidFill>
              </a:rPr>
              <a:t> sampling</a:t>
            </a:r>
            <a:r>
              <a:rPr lang="en" sz="1400">
                <a:solidFill>
                  <a:schemeClr val="dk2"/>
                </a:solidFill>
              </a:rPr>
              <a:t> to ensure that our training sample data had 50:50 ratio between y = “Yes” and y =  “No” observations</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Then, with the correctly trained model, we created a test set sampled from the true population to validate our model accuracies</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This significantly </a:t>
            </a:r>
            <a:r>
              <a:rPr lang="en" sz="1400">
                <a:solidFill>
                  <a:schemeClr val="dk2"/>
                </a:solidFill>
              </a:rPr>
              <a:t>improved</a:t>
            </a:r>
            <a:r>
              <a:rPr lang="en" sz="1400">
                <a:solidFill>
                  <a:schemeClr val="dk2"/>
                </a:solidFill>
              </a:rPr>
              <a:t> our model’s performance on the negative y=”No” cases</a:t>
            </a:r>
            <a:endParaRPr sz="1400"/>
          </a:p>
        </p:txBody>
      </p:sp>
      <p:sp>
        <p:nvSpPr>
          <p:cNvPr id="344" name="Google Shape;344;p44"/>
          <p:cNvSpPr/>
          <p:nvPr/>
        </p:nvSpPr>
        <p:spPr>
          <a:xfrm>
            <a:off x="0" y="0"/>
            <a:ext cx="9144000" cy="255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6" name="Google Shape;346;p44"/>
          <p:cNvPicPr preferRelativeResize="0"/>
          <p:nvPr/>
        </p:nvPicPr>
        <p:blipFill>
          <a:blip r:embed="rId3">
            <a:alphaModFix/>
          </a:blip>
          <a:stretch>
            <a:fillRect/>
          </a:stretch>
        </p:blipFill>
        <p:spPr>
          <a:xfrm>
            <a:off x="1096675" y="1068425"/>
            <a:ext cx="2937614" cy="1844926"/>
          </a:xfrm>
          <a:prstGeom prst="rect">
            <a:avLst/>
          </a:prstGeom>
          <a:noFill/>
          <a:ln>
            <a:noFill/>
          </a:ln>
        </p:spPr>
      </p:pic>
      <p:pic>
        <p:nvPicPr>
          <p:cNvPr id="347" name="Google Shape;347;p44"/>
          <p:cNvPicPr preferRelativeResize="0"/>
          <p:nvPr/>
        </p:nvPicPr>
        <p:blipFill>
          <a:blip r:embed="rId4">
            <a:alphaModFix/>
          </a:blip>
          <a:stretch>
            <a:fillRect/>
          </a:stretch>
        </p:blipFill>
        <p:spPr>
          <a:xfrm>
            <a:off x="4923664" y="1068425"/>
            <a:ext cx="2943173" cy="18449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Methodology</a:t>
            </a:r>
            <a:endParaRPr/>
          </a:p>
          <a:p>
            <a:pPr indent="0" lvl="0" marL="0" rtl="0" algn="l">
              <a:spcBef>
                <a:spcPts val="0"/>
              </a:spcBef>
              <a:spcAft>
                <a:spcPts val="0"/>
              </a:spcAft>
              <a:buNone/>
            </a:pPr>
            <a:r>
              <a:t/>
            </a:r>
            <a:endParaRPr/>
          </a:p>
        </p:txBody>
      </p:sp>
      <p:sp>
        <p:nvSpPr>
          <p:cNvPr id="353" name="Google Shape;353;p45"/>
          <p:cNvSpPr txBox="1"/>
          <p:nvPr/>
        </p:nvSpPr>
        <p:spPr>
          <a:xfrm>
            <a:off x="628275" y="1612050"/>
            <a:ext cx="73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54" name="Google Shape;354;p45"/>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txBox="1"/>
          <p:nvPr/>
        </p:nvSpPr>
        <p:spPr>
          <a:xfrm>
            <a:off x="459425" y="953638"/>
            <a:ext cx="68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56" name="Google Shape;356;p45"/>
          <p:cNvSpPr txBox="1"/>
          <p:nvPr/>
        </p:nvSpPr>
        <p:spPr>
          <a:xfrm>
            <a:off x="356600" y="3832425"/>
            <a:ext cx="33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57" name="Google Shape;357;p45"/>
          <p:cNvSpPr txBox="1"/>
          <p:nvPr>
            <p:ph idx="1" type="body"/>
          </p:nvPr>
        </p:nvSpPr>
        <p:spPr>
          <a:xfrm>
            <a:off x="311700" y="1152475"/>
            <a:ext cx="3999900" cy="101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t>Random Forest</a:t>
            </a:r>
            <a:endParaRPr b="1" sz="1700"/>
          </a:p>
          <a:p>
            <a:pPr indent="0" lvl="0" marL="0" rtl="0" algn="l">
              <a:lnSpc>
                <a:spcPct val="100000"/>
              </a:lnSpc>
              <a:spcBef>
                <a:spcPts val="1200"/>
              </a:spcBef>
              <a:spcAft>
                <a:spcPts val="0"/>
              </a:spcAft>
              <a:buNone/>
            </a:pPr>
            <a:r>
              <a:t/>
            </a:r>
            <a:endParaRPr/>
          </a:p>
        </p:txBody>
      </p:sp>
      <p:sp>
        <p:nvSpPr>
          <p:cNvPr id="358" name="Google Shape;358;p45"/>
          <p:cNvSpPr txBox="1"/>
          <p:nvPr>
            <p:ph idx="2" type="body"/>
          </p:nvPr>
        </p:nvSpPr>
        <p:spPr>
          <a:xfrm>
            <a:off x="4832400" y="1152475"/>
            <a:ext cx="3999900" cy="85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t>Logistics Regression</a:t>
            </a:r>
            <a:endParaRPr b="1" sz="1700"/>
          </a:p>
          <a:p>
            <a:pPr indent="0" lvl="0" marL="0" rtl="0" algn="l">
              <a:lnSpc>
                <a:spcPct val="100000"/>
              </a:lnSpc>
              <a:spcBef>
                <a:spcPts val="1200"/>
              </a:spcBef>
              <a:spcAft>
                <a:spcPts val="0"/>
              </a:spcAft>
              <a:buNone/>
            </a:pPr>
            <a:r>
              <a:t/>
            </a:r>
            <a:endParaRPr/>
          </a:p>
        </p:txBody>
      </p:sp>
      <p:sp>
        <p:nvSpPr>
          <p:cNvPr id="359" name="Google Shape;359;p45"/>
          <p:cNvSpPr txBox="1"/>
          <p:nvPr/>
        </p:nvSpPr>
        <p:spPr>
          <a:xfrm>
            <a:off x="5043025" y="3832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Source Sans Pro"/>
              <a:ea typeface="Source Sans Pro"/>
              <a:cs typeface="Source Sans Pro"/>
              <a:sym typeface="Source Sans Pro"/>
            </a:endParaRPr>
          </a:p>
        </p:txBody>
      </p:sp>
      <p:cxnSp>
        <p:nvCxnSpPr>
          <p:cNvPr id="360" name="Google Shape;360;p45"/>
          <p:cNvCxnSpPr/>
          <p:nvPr/>
        </p:nvCxnSpPr>
        <p:spPr>
          <a:xfrm flipH="1">
            <a:off x="4325575" y="1277475"/>
            <a:ext cx="11100" cy="3854700"/>
          </a:xfrm>
          <a:prstGeom prst="straightConnector1">
            <a:avLst/>
          </a:prstGeom>
          <a:noFill/>
          <a:ln cap="flat" cmpd="sng" w="9525">
            <a:solidFill>
              <a:schemeClr val="dk2"/>
            </a:solidFill>
            <a:prstDash val="solid"/>
            <a:round/>
            <a:headEnd len="med" w="med" type="none"/>
            <a:tailEnd len="med" w="med" type="none"/>
          </a:ln>
        </p:spPr>
      </p:cxnSp>
      <p:pic>
        <p:nvPicPr>
          <p:cNvPr id="361" name="Google Shape;361;p45"/>
          <p:cNvPicPr preferRelativeResize="0"/>
          <p:nvPr/>
        </p:nvPicPr>
        <p:blipFill>
          <a:blip r:embed="rId3">
            <a:alphaModFix/>
          </a:blip>
          <a:stretch>
            <a:fillRect/>
          </a:stretch>
        </p:blipFill>
        <p:spPr>
          <a:xfrm>
            <a:off x="311700" y="1612050"/>
            <a:ext cx="3711201" cy="2667950"/>
          </a:xfrm>
          <a:prstGeom prst="rect">
            <a:avLst/>
          </a:prstGeom>
          <a:noFill/>
          <a:ln>
            <a:noFill/>
          </a:ln>
        </p:spPr>
      </p:pic>
      <p:pic>
        <p:nvPicPr>
          <p:cNvPr id="362" name="Google Shape;362;p45"/>
          <p:cNvPicPr preferRelativeResize="0"/>
          <p:nvPr/>
        </p:nvPicPr>
        <p:blipFill>
          <a:blip r:embed="rId4">
            <a:alphaModFix/>
          </a:blip>
          <a:stretch>
            <a:fillRect/>
          </a:stretch>
        </p:blipFill>
        <p:spPr>
          <a:xfrm>
            <a:off x="4860888" y="1634050"/>
            <a:ext cx="3942925" cy="2365760"/>
          </a:xfrm>
          <a:prstGeom prst="rect">
            <a:avLst/>
          </a:prstGeom>
          <a:noFill/>
          <a:ln>
            <a:noFill/>
          </a:ln>
        </p:spPr>
      </p:pic>
      <p:sp>
        <p:nvSpPr>
          <p:cNvPr id="363" name="Google Shape;363;p45"/>
          <p:cNvSpPr txBox="1"/>
          <p:nvPr/>
        </p:nvSpPr>
        <p:spPr>
          <a:xfrm>
            <a:off x="207900" y="4325475"/>
            <a:ext cx="3711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latin typeface="Source Sans Pro"/>
                <a:ea typeface="Source Sans Pro"/>
                <a:cs typeface="Source Sans Pro"/>
                <a:sym typeface="Source Sans Pro"/>
              </a:rPr>
              <a:t>Random Forest is a  common learning method for classification using decision trees. </a:t>
            </a:r>
            <a:endParaRPr>
              <a:solidFill>
                <a:schemeClr val="dk2"/>
              </a:solidFill>
            </a:endParaRPr>
          </a:p>
        </p:txBody>
      </p:sp>
      <p:sp>
        <p:nvSpPr>
          <p:cNvPr id="364" name="Google Shape;364;p45"/>
          <p:cNvSpPr txBox="1"/>
          <p:nvPr/>
        </p:nvSpPr>
        <p:spPr>
          <a:xfrm>
            <a:off x="4639350" y="4280025"/>
            <a:ext cx="426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02124"/>
                </a:solidFill>
                <a:highlight>
                  <a:srgbClr val="FFFFFF"/>
                </a:highlight>
                <a:latin typeface="Source Sans Pro"/>
                <a:ea typeface="Source Sans Pro"/>
                <a:cs typeface="Source Sans Pro"/>
                <a:sym typeface="Source Sans Pro"/>
              </a:rPr>
              <a:t>Logistic Regression uses a logistic function to model the dependent variable. The dependent variable is dichotomous in nature, i.e. there could only be two possible classes</a:t>
            </a:r>
            <a:endParaRPr>
              <a:latin typeface="Source Sans Pro"/>
              <a:ea typeface="Source Sans Pro"/>
              <a:cs typeface="Source Sans Pro"/>
              <a:sym typeface="Source Sans Pro"/>
            </a:endParaRPr>
          </a:p>
        </p:txBody>
      </p:sp>
      <p:sp>
        <p:nvSpPr>
          <p:cNvPr id="365" name="Google Shape;365;p4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Results</a:t>
            </a:r>
            <a:endParaRPr/>
          </a:p>
        </p:txBody>
      </p:sp>
      <p:sp>
        <p:nvSpPr>
          <p:cNvPr id="371" name="Google Shape;371;p46"/>
          <p:cNvSpPr txBox="1"/>
          <p:nvPr/>
        </p:nvSpPr>
        <p:spPr>
          <a:xfrm>
            <a:off x="628275" y="1612050"/>
            <a:ext cx="73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72" name="Google Shape;372;p46"/>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txBox="1"/>
          <p:nvPr/>
        </p:nvSpPr>
        <p:spPr>
          <a:xfrm>
            <a:off x="459425" y="953638"/>
            <a:ext cx="68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74" name="Google Shape;374;p46"/>
          <p:cNvSpPr txBox="1"/>
          <p:nvPr/>
        </p:nvSpPr>
        <p:spPr>
          <a:xfrm>
            <a:off x="356600" y="3832425"/>
            <a:ext cx="337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Overall Accuracy: </a:t>
            </a:r>
            <a:r>
              <a:rPr lang="en">
                <a:solidFill>
                  <a:schemeClr val="dk2"/>
                </a:solidFill>
                <a:latin typeface="Source Sans Pro"/>
                <a:ea typeface="Source Sans Pro"/>
                <a:cs typeface="Source Sans Pro"/>
                <a:sym typeface="Source Sans Pro"/>
              </a:rPr>
              <a:t>85.5%</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Accuracy for “Yes”: </a:t>
            </a:r>
            <a:r>
              <a:rPr lang="en">
                <a:solidFill>
                  <a:schemeClr val="dk2"/>
                </a:solidFill>
                <a:latin typeface="Source Sans Pro"/>
                <a:ea typeface="Source Sans Pro"/>
                <a:cs typeface="Source Sans Pro"/>
                <a:sym typeface="Source Sans Pro"/>
              </a:rPr>
              <a:t>83.2%</a:t>
            </a:r>
            <a:endParaRPr>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Accuracy for “No”: </a:t>
            </a:r>
            <a:r>
              <a:rPr lang="en">
                <a:solidFill>
                  <a:schemeClr val="dk2"/>
                </a:solidFill>
                <a:latin typeface="Source Sans Pro"/>
                <a:ea typeface="Source Sans Pro"/>
                <a:cs typeface="Source Sans Pro"/>
                <a:sym typeface="Source Sans Pro"/>
              </a:rPr>
              <a:t>87.8%</a:t>
            </a:r>
            <a:endParaRPr>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2"/>
              </a:solidFill>
              <a:latin typeface="Source Sans Pro"/>
              <a:ea typeface="Source Sans Pro"/>
              <a:cs typeface="Source Sans Pro"/>
              <a:sym typeface="Source Sans Pro"/>
            </a:endParaRPr>
          </a:p>
        </p:txBody>
      </p:sp>
      <p:sp>
        <p:nvSpPr>
          <p:cNvPr id="375" name="Google Shape;375;p46"/>
          <p:cNvSpPr txBox="1"/>
          <p:nvPr>
            <p:ph idx="1" type="body"/>
          </p:nvPr>
        </p:nvSpPr>
        <p:spPr>
          <a:xfrm>
            <a:off x="311700" y="1152475"/>
            <a:ext cx="3879300" cy="101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Random Forest</a:t>
            </a:r>
            <a:endParaRPr b="1" sz="1600"/>
          </a:p>
          <a:p>
            <a:pPr indent="0" lvl="0" marL="0" rtl="0" algn="l">
              <a:lnSpc>
                <a:spcPct val="100000"/>
              </a:lnSpc>
              <a:spcBef>
                <a:spcPts val="1200"/>
              </a:spcBef>
              <a:spcAft>
                <a:spcPts val="0"/>
              </a:spcAft>
              <a:buNone/>
            </a:pPr>
            <a:r>
              <a:rPr lang="en">
                <a:solidFill>
                  <a:schemeClr val="dk2"/>
                </a:solidFill>
              </a:rPr>
              <a:t>Confusion Matrix of the Actual and the Predicted </a:t>
            </a:r>
            <a:endParaRPr/>
          </a:p>
        </p:txBody>
      </p:sp>
      <p:sp>
        <p:nvSpPr>
          <p:cNvPr id="376" name="Google Shape;376;p46"/>
          <p:cNvSpPr txBox="1"/>
          <p:nvPr>
            <p:ph idx="2" type="body"/>
          </p:nvPr>
        </p:nvSpPr>
        <p:spPr>
          <a:xfrm>
            <a:off x="4832400" y="1068425"/>
            <a:ext cx="3999900" cy="85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Logistics Regression</a:t>
            </a:r>
            <a:endParaRPr b="1" sz="1600"/>
          </a:p>
          <a:p>
            <a:pPr indent="0" lvl="0" marL="0" rtl="0" algn="l">
              <a:spcBef>
                <a:spcPts val="1200"/>
              </a:spcBef>
              <a:spcAft>
                <a:spcPts val="1200"/>
              </a:spcAft>
              <a:buNone/>
            </a:pPr>
            <a:r>
              <a:rPr lang="en">
                <a:solidFill>
                  <a:schemeClr val="dk2"/>
                </a:solidFill>
              </a:rPr>
              <a:t>Confusion Matrix of the Actual and the Predicted </a:t>
            </a:r>
            <a:endParaRPr/>
          </a:p>
        </p:txBody>
      </p:sp>
      <p:graphicFrame>
        <p:nvGraphicFramePr>
          <p:cNvPr id="377" name="Google Shape;377;p46"/>
          <p:cNvGraphicFramePr/>
          <p:nvPr/>
        </p:nvGraphicFramePr>
        <p:xfrm>
          <a:off x="412638" y="2124338"/>
          <a:ext cx="3000000" cy="3000000"/>
        </p:xfrm>
        <a:graphic>
          <a:graphicData uri="http://schemas.openxmlformats.org/drawingml/2006/table">
            <a:tbl>
              <a:tblPr>
                <a:noFill/>
                <a:tableStyleId>{021BE5FA-201F-4FBB-838F-8586C4445BB0}</a:tableStyleId>
              </a:tblPr>
              <a:tblGrid>
                <a:gridCol w="851825"/>
                <a:gridCol w="1102750"/>
                <a:gridCol w="1036700"/>
              </a:tblGrid>
              <a:tr h="211425">
                <a:tc rowSpan="2">
                  <a:txBody>
                    <a:bodyPr/>
                    <a:lstStyle/>
                    <a:p>
                      <a:pPr indent="0" lvl="0" marL="0" rtl="0" algn="ctr">
                        <a:lnSpc>
                          <a:spcPct val="115000"/>
                        </a:lnSpc>
                        <a:spcBef>
                          <a:spcPts val="0"/>
                        </a:spcBef>
                        <a:spcAft>
                          <a:spcPts val="0"/>
                        </a:spcAft>
                        <a:buNone/>
                      </a:pPr>
                      <a:r>
                        <a:rPr lang="en" sz="1050"/>
                        <a:t>Actual</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1050"/>
                        <a:t>Predicted</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200025">
                <a:tc vMerge="1"/>
                <a:tc>
                  <a:txBody>
                    <a:bodyPr/>
                    <a:lstStyle/>
                    <a:p>
                      <a:pPr indent="0" lvl="0" marL="0" rtl="0" algn="ctr">
                        <a:lnSpc>
                          <a:spcPct val="115000"/>
                        </a:lnSpc>
                        <a:spcBef>
                          <a:spcPts val="0"/>
                        </a:spcBef>
                        <a:spcAft>
                          <a:spcPts val="0"/>
                        </a:spcAft>
                        <a:buNone/>
                      </a:pPr>
                      <a:r>
                        <a:rPr lang="en" sz="1050"/>
                        <a:t>Yes</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t>No</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50"/>
                        <a:t>Yes</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50"/>
                        <a:t>4,164</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50"/>
                        <a:t>843</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50"/>
                        <a:t>No</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50"/>
                        <a:t>607</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50"/>
                        <a:t>4,386</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graphicFrame>
        <p:nvGraphicFramePr>
          <p:cNvPr id="378" name="Google Shape;378;p46"/>
          <p:cNvGraphicFramePr/>
          <p:nvPr/>
        </p:nvGraphicFramePr>
        <p:xfrm>
          <a:off x="5047388" y="2124350"/>
          <a:ext cx="3000000" cy="3000000"/>
        </p:xfrm>
        <a:graphic>
          <a:graphicData uri="http://schemas.openxmlformats.org/drawingml/2006/table">
            <a:tbl>
              <a:tblPr>
                <a:noFill/>
                <a:tableStyleId>{021BE5FA-201F-4FBB-838F-8586C4445BB0}</a:tableStyleId>
              </a:tblPr>
              <a:tblGrid>
                <a:gridCol w="851825"/>
                <a:gridCol w="1102750"/>
                <a:gridCol w="1036700"/>
              </a:tblGrid>
              <a:tr h="100000">
                <a:tc rowSpan="2">
                  <a:txBody>
                    <a:bodyPr/>
                    <a:lstStyle/>
                    <a:p>
                      <a:pPr indent="0" lvl="0" marL="0" rtl="0" algn="ctr">
                        <a:lnSpc>
                          <a:spcPct val="115000"/>
                        </a:lnSpc>
                        <a:spcBef>
                          <a:spcPts val="0"/>
                        </a:spcBef>
                        <a:spcAft>
                          <a:spcPts val="0"/>
                        </a:spcAft>
                        <a:buNone/>
                      </a:pPr>
                      <a:r>
                        <a:rPr lang="en" sz="1050"/>
                        <a:t>Actual</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1050"/>
                        <a:t>Predicted</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200025">
                <a:tc vMerge="1"/>
                <a:tc>
                  <a:txBody>
                    <a:bodyPr/>
                    <a:lstStyle/>
                    <a:p>
                      <a:pPr indent="0" lvl="0" marL="0" rtl="0" algn="ctr">
                        <a:lnSpc>
                          <a:spcPct val="115000"/>
                        </a:lnSpc>
                        <a:spcBef>
                          <a:spcPts val="0"/>
                        </a:spcBef>
                        <a:spcAft>
                          <a:spcPts val="0"/>
                        </a:spcAft>
                        <a:buNone/>
                      </a:pPr>
                      <a:r>
                        <a:rPr lang="en" sz="1050"/>
                        <a:t>Yes</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t>No</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50"/>
                        <a:t>Yes</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50"/>
                        <a:t>3,436</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50"/>
                        <a:t>1,571</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50"/>
                        <a:t>No</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50"/>
                        <a:t>1,925</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50"/>
                        <a:t>3,068</a:t>
                      </a:r>
                      <a:endParaRPr sz="10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379" name="Google Shape;379;p46"/>
          <p:cNvSpPr txBox="1"/>
          <p:nvPr/>
        </p:nvSpPr>
        <p:spPr>
          <a:xfrm>
            <a:off x="5043025" y="38324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Overall Accuracy: 58.2%</a:t>
            </a:r>
            <a:endParaRPr>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Accuracy for “Yes”: 54.8%</a:t>
            </a:r>
            <a:endParaRPr>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Accuracy for “No”: 61.7%</a:t>
            </a:r>
            <a:endParaRPr>
              <a:solidFill>
                <a:schemeClr val="dk2"/>
              </a:solidFill>
              <a:latin typeface="Source Sans Pro"/>
              <a:ea typeface="Source Sans Pro"/>
              <a:cs typeface="Source Sans Pro"/>
              <a:sym typeface="Source Sans Pro"/>
            </a:endParaRPr>
          </a:p>
        </p:txBody>
      </p:sp>
      <p:cxnSp>
        <p:nvCxnSpPr>
          <p:cNvPr id="380" name="Google Shape;380;p46"/>
          <p:cNvCxnSpPr/>
          <p:nvPr/>
        </p:nvCxnSpPr>
        <p:spPr>
          <a:xfrm>
            <a:off x="4481900" y="1227450"/>
            <a:ext cx="0" cy="39189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7"/>
          <p:cNvPicPr preferRelativeResize="0"/>
          <p:nvPr/>
        </p:nvPicPr>
        <p:blipFill>
          <a:blip r:embed="rId3">
            <a:alphaModFix/>
          </a:blip>
          <a:stretch>
            <a:fillRect/>
          </a:stretch>
        </p:blipFill>
        <p:spPr>
          <a:xfrm>
            <a:off x="387050" y="2926525"/>
            <a:ext cx="4862832" cy="1858400"/>
          </a:xfrm>
          <a:prstGeom prst="rect">
            <a:avLst/>
          </a:prstGeom>
          <a:noFill/>
          <a:ln>
            <a:noFill/>
          </a:ln>
        </p:spPr>
      </p:pic>
      <p:sp>
        <p:nvSpPr>
          <p:cNvPr id="387" name="Google Shape;387;p47"/>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Availability Trends and Reshuffling Strategy</a:t>
            </a:r>
            <a:endParaRPr/>
          </a:p>
        </p:txBody>
      </p:sp>
      <p:pic>
        <p:nvPicPr>
          <p:cNvPr id="388" name="Google Shape;388;p47"/>
          <p:cNvPicPr preferRelativeResize="0"/>
          <p:nvPr/>
        </p:nvPicPr>
        <p:blipFill>
          <a:blip r:embed="rId4">
            <a:alphaModFix/>
          </a:blip>
          <a:stretch>
            <a:fillRect/>
          </a:stretch>
        </p:blipFill>
        <p:spPr>
          <a:xfrm>
            <a:off x="311700" y="942550"/>
            <a:ext cx="4883474" cy="1858400"/>
          </a:xfrm>
          <a:prstGeom prst="rect">
            <a:avLst/>
          </a:prstGeom>
          <a:noFill/>
          <a:ln>
            <a:noFill/>
          </a:ln>
        </p:spPr>
      </p:pic>
      <p:graphicFrame>
        <p:nvGraphicFramePr>
          <p:cNvPr id="389" name="Google Shape;389;p47"/>
          <p:cNvGraphicFramePr/>
          <p:nvPr/>
        </p:nvGraphicFramePr>
        <p:xfrm>
          <a:off x="5527825" y="1711513"/>
          <a:ext cx="3000000" cy="3000000"/>
        </p:xfrm>
        <a:graphic>
          <a:graphicData uri="http://schemas.openxmlformats.org/drawingml/2006/table">
            <a:tbl>
              <a:tblPr>
                <a:noFill/>
                <a:tableStyleId>{45817090-5CC1-4215-A913-3E77E847EBDB}</a:tableStyleId>
              </a:tblPr>
              <a:tblGrid>
                <a:gridCol w="2208950"/>
                <a:gridCol w="1054225"/>
              </a:tblGrid>
              <a:tr h="631475">
                <a:tc>
                  <a:txBody>
                    <a:bodyPr/>
                    <a:lstStyle/>
                    <a:p>
                      <a:pPr indent="0" lvl="0" marL="0" rtl="0" algn="ctr">
                        <a:spcBef>
                          <a:spcPts val="0"/>
                        </a:spcBef>
                        <a:spcAft>
                          <a:spcPts val="0"/>
                        </a:spcAft>
                        <a:buNone/>
                      </a:pPr>
                      <a:r>
                        <a:rPr b="1" lang="en" sz="1100"/>
                        <a:t>Reshuffle type</a:t>
                      </a:r>
                      <a:endParaRPr b="1" sz="1100"/>
                    </a:p>
                  </a:txBody>
                  <a:tcPr marT="228600" marB="91425" marR="91425" marL="91425"/>
                </a:tc>
                <a:tc>
                  <a:txBody>
                    <a:bodyPr/>
                    <a:lstStyle/>
                    <a:p>
                      <a:pPr indent="0" lvl="0" marL="0" rtl="0" algn="ctr">
                        <a:spcBef>
                          <a:spcPts val="0"/>
                        </a:spcBef>
                        <a:spcAft>
                          <a:spcPts val="0"/>
                        </a:spcAft>
                        <a:buNone/>
                      </a:pPr>
                      <a:r>
                        <a:rPr b="1" lang="en" sz="1100"/>
                        <a:t>Average availability</a:t>
                      </a:r>
                      <a:endParaRPr b="1" sz="1100"/>
                    </a:p>
                  </a:txBody>
                  <a:tcPr marT="91425" marB="91425" marR="91425" marL="91425"/>
                </a:tc>
              </a:tr>
              <a:tr h="444625">
                <a:tc>
                  <a:txBody>
                    <a:bodyPr/>
                    <a:lstStyle/>
                    <a:p>
                      <a:pPr indent="0" lvl="0" marL="0" rtl="0" algn="ctr">
                        <a:spcBef>
                          <a:spcPts val="0"/>
                        </a:spcBef>
                        <a:spcAft>
                          <a:spcPts val="0"/>
                        </a:spcAft>
                        <a:buNone/>
                      </a:pPr>
                      <a:r>
                        <a:rPr lang="en" sz="1100"/>
                        <a:t>Bring in bikes (+1)</a:t>
                      </a:r>
                      <a:endParaRPr sz="1100"/>
                    </a:p>
                  </a:txBody>
                  <a:tcPr marT="137150" marB="91425" marR="91425" marL="91425"/>
                </a:tc>
                <a:tc>
                  <a:txBody>
                    <a:bodyPr/>
                    <a:lstStyle/>
                    <a:p>
                      <a:pPr indent="0" lvl="0" marL="0" rtl="0" algn="ctr">
                        <a:spcBef>
                          <a:spcPts val="0"/>
                        </a:spcBef>
                        <a:spcAft>
                          <a:spcPts val="0"/>
                        </a:spcAft>
                        <a:buNone/>
                      </a:pPr>
                      <a:r>
                        <a:rPr lang="en" sz="1100"/>
                        <a:t>37.8%</a:t>
                      </a:r>
                      <a:endParaRPr sz="1100"/>
                    </a:p>
                  </a:txBody>
                  <a:tcPr marT="137150" marB="91425" marR="91425" marL="91425"/>
                </a:tc>
              </a:tr>
              <a:tr h="444625">
                <a:tc>
                  <a:txBody>
                    <a:bodyPr/>
                    <a:lstStyle/>
                    <a:p>
                      <a:pPr indent="0" lvl="0" marL="0" rtl="0" algn="ctr">
                        <a:spcBef>
                          <a:spcPts val="0"/>
                        </a:spcBef>
                        <a:spcAft>
                          <a:spcPts val="0"/>
                        </a:spcAft>
                        <a:buNone/>
                      </a:pPr>
                      <a:r>
                        <a:rPr lang="en" sz="1100"/>
                        <a:t>Take out bikes (-1)</a:t>
                      </a:r>
                      <a:endParaRPr sz="1100"/>
                    </a:p>
                  </a:txBody>
                  <a:tcPr marT="137150" marB="91425" marR="91425" marL="91425"/>
                </a:tc>
                <a:tc>
                  <a:txBody>
                    <a:bodyPr/>
                    <a:lstStyle/>
                    <a:p>
                      <a:pPr indent="0" lvl="0" marL="0" rtl="0" algn="ctr">
                        <a:spcBef>
                          <a:spcPts val="0"/>
                        </a:spcBef>
                        <a:spcAft>
                          <a:spcPts val="0"/>
                        </a:spcAft>
                        <a:buNone/>
                      </a:pPr>
                      <a:r>
                        <a:rPr lang="en" sz="1100"/>
                        <a:t>48.5%</a:t>
                      </a:r>
                      <a:endParaRPr sz="1100"/>
                    </a:p>
                  </a:txBody>
                  <a:tcPr marT="137150" marB="91425" marR="91425" marL="91425"/>
                </a:tc>
              </a:tr>
            </a:tbl>
          </a:graphicData>
        </a:graphic>
      </p:graphicFrame>
      <p:sp>
        <p:nvSpPr>
          <p:cNvPr id="390" name="Google Shape;390;p47"/>
          <p:cNvSpPr/>
          <p:nvPr/>
        </p:nvSpPr>
        <p:spPr>
          <a:xfrm>
            <a:off x="2542313" y="3270375"/>
            <a:ext cx="552300" cy="1983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7"/>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3" name="Google Shape;393;p47"/>
          <p:cNvSpPr txBox="1"/>
          <p:nvPr/>
        </p:nvSpPr>
        <p:spPr>
          <a:xfrm>
            <a:off x="5486613" y="3116975"/>
            <a:ext cx="334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We found that the trucks were more likely to take away the bikes as the availability reached higher levels. </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The majority of the reshuffling that happen at the peak availability, was the trucks taking away the bikes. </a:t>
            </a:r>
            <a:endParaRPr>
              <a:solidFill>
                <a:schemeClr val="dk2"/>
              </a:solidFill>
              <a:latin typeface="Source Sans Pro"/>
              <a:ea typeface="Source Sans Pro"/>
              <a:cs typeface="Source Sans Pro"/>
              <a:sym typeface="Source Sans Pro"/>
            </a:endParaRPr>
          </a:p>
        </p:txBody>
      </p:sp>
      <p:sp>
        <p:nvSpPr>
          <p:cNvPr id="394" name="Google Shape;394;p47"/>
          <p:cNvSpPr txBox="1"/>
          <p:nvPr/>
        </p:nvSpPr>
        <p:spPr>
          <a:xfrm>
            <a:off x="5402100" y="993625"/>
            <a:ext cx="3345600" cy="708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We fit a </a:t>
            </a:r>
            <a:r>
              <a:rPr lang="en" sz="1200">
                <a:solidFill>
                  <a:schemeClr val="dk2"/>
                </a:solidFill>
                <a:latin typeface="Source Sans Pro"/>
                <a:ea typeface="Source Sans Pro"/>
                <a:cs typeface="Source Sans Pro"/>
                <a:sym typeface="Source Sans Pro"/>
              </a:rPr>
              <a:t>Logistic regression model:</a:t>
            </a:r>
            <a:endParaRPr sz="1200">
              <a:solidFill>
                <a:schemeClr val="dk2"/>
              </a:solidFill>
              <a:latin typeface="Source Sans Pro"/>
              <a:ea typeface="Source Sans Pro"/>
              <a:cs typeface="Source Sans Pro"/>
              <a:sym typeface="Source Sans Pro"/>
            </a:endParaRPr>
          </a:p>
          <a:p>
            <a:pPr indent="-298450" lvl="1" marL="914400" rtl="0" algn="l">
              <a:spcBef>
                <a:spcPts val="0"/>
              </a:spcBef>
              <a:spcAft>
                <a:spcPts val="0"/>
              </a:spcAft>
              <a:buClr>
                <a:schemeClr val="dk2"/>
              </a:buClr>
              <a:buSzPts val="1100"/>
              <a:buFont typeface="Source Sans Pro"/>
              <a:buChar char="○"/>
            </a:pPr>
            <a:r>
              <a:rPr lang="en" sz="1100">
                <a:solidFill>
                  <a:schemeClr val="dk2"/>
                </a:solidFill>
                <a:latin typeface="Source Sans Pro"/>
                <a:ea typeface="Source Sans Pro"/>
                <a:cs typeface="Source Sans Pro"/>
                <a:sym typeface="Source Sans Pro"/>
              </a:rPr>
              <a:t>10% increase in availability(%) leads to 4% increase in odds of reshuffle</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6"/>
          <p:cNvPicPr preferRelativeResize="0"/>
          <p:nvPr/>
        </p:nvPicPr>
        <p:blipFill>
          <a:blip r:embed="rId3">
            <a:alphaModFix amt="30000"/>
          </a:blip>
          <a:stretch>
            <a:fillRect/>
          </a:stretch>
        </p:blipFill>
        <p:spPr>
          <a:xfrm>
            <a:off x="0" y="694225"/>
            <a:ext cx="6897524" cy="4448900"/>
          </a:xfrm>
          <a:prstGeom prst="rect">
            <a:avLst/>
          </a:prstGeom>
          <a:noFill/>
          <a:ln>
            <a:noFill/>
          </a:ln>
        </p:spPr>
      </p:pic>
      <p:sp>
        <p:nvSpPr>
          <p:cNvPr id="151" name="Google Shape;151;p26"/>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 and Assumptions</a:t>
            </a:r>
            <a:endParaRPr/>
          </a:p>
        </p:txBody>
      </p:sp>
      <p:sp>
        <p:nvSpPr>
          <p:cNvPr id="152" name="Google Shape;152;p26"/>
          <p:cNvSpPr txBox="1"/>
          <p:nvPr>
            <p:ph idx="1" type="body"/>
          </p:nvPr>
        </p:nvSpPr>
        <p:spPr>
          <a:xfrm>
            <a:off x="311700" y="1000075"/>
            <a:ext cx="369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980000"/>
                </a:solidFill>
              </a:rPr>
              <a:t>Objectives</a:t>
            </a:r>
            <a:r>
              <a:rPr lang="en">
                <a:solidFill>
                  <a:schemeClr val="dk2"/>
                </a:solidFill>
              </a:rPr>
              <a:t>:</a:t>
            </a:r>
            <a:endParaRPr>
              <a:solidFill>
                <a:schemeClr val="dk2"/>
              </a:solidFill>
            </a:endParaRPr>
          </a:p>
          <a:p>
            <a:pPr indent="-317500" lvl="0" marL="457200" rtl="0" algn="l">
              <a:spcBef>
                <a:spcPts val="1200"/>
              </a:spcBef>
              <a:spcAft>
                <a:spcPts val="0"/>
              </a:spcAft>
              <a:buClr>
                <a:schemeClr val="dk2"/>
              </a:buClr>
              <a:buSzPts val="1400"/>
              <a:buChar char="●"/>
            </a:pPr>
            <a:r>
              <a:rPr lang="en" sz="1400">
                <a:solidFill>
                  <a:schemeClr val="dk2"/>
                </a:solidFill>
                <a:highlight>
                  <a:srgbClr val="FFFFFF"/>
                </a:highlight>
              </a:rPr>
              <a:t>Build a predictive model to improve bike availability and reshuffling strategies across Washington DC </a:t>
            </a:r>
            <a:endParaRPr sz="1400">
              <a:solidFill>
                <a:schemeClr val="dk2"/>
              </a:solidFill>
              <a:highlight>
                <a:srgbClr val="FFFFFF"/>
              </a:highlight>
            </a:endParaRPr>
          </a:p>
          <a:p>
            <a:pPr indent="-317500" lvl="0" marL="457200" rtl="0" algn="l">
              <a:spcBef>
                <a:spcPts val="1000"/>
              </a:spcBef>
              <a:spcAft>
                <a:spcPts val="0"/>
              </a:spcAft>
              <a:buClr>
                <a:schemeClr val="dk2"/>
              </a:buClr>
              <a:buSzPts val="1400"/>
              <a:buChar char="●"/>
            </a:pPr>
            <a:r>
              <a:rPr lang="en" sz="1400">
                <a:solidFill>
                  <a:schemeClr val="dk2"/>
                </a:solidFill>
                <a:highlight>
                  <a:srgbClr val="FFFFFF"/>
                </a:highlight>
              </a:rPr>
              <a:t>Leverage existing bike share usage data through years to lower operational costs</a:t>
            </a:r>
            <a:endParaRPr sz="1400">
              <a:solidFill>
                <a:schemeClr val="dk2"/>
              </a:solidFill>
              <a:highlight>
                <a:srgbClr val="FFFFFF"/>
              </a:highlight>
            </a:endParaRPr>
          </a:p>
          <a:p>
            <a:pPr indent="-317500" lvl="0" marL="457200" rtl="0" algn="l">
              <a:spcBef>
                <a:spcPts val="1000"/>
              </a:spcBef>
              <a:spcAft>
                <a:spcPts val="1000"/>
              </a:spcAft>
              <a:buClr>
                <a:schemeClr val="dk2"/>
              </a:buClr>
              <a:buSzPts val="1400"/>
              <a:buChar char="●"/>
            </a:pPr>
            <a:r>
              <a:rPr lang="en" sz="1400">
                <a:solidFill>
                  <a:schemeClr val="dk2"/>
                </a:solidFill>
              </a:rPr>
              <a:t>Improve user experience and sustain existing market share for client’s core business</a:t>
            </a:r>
            <a:endParaRPr sz="1400">
              <a:solidFill>
                <a:schemeClr val="dk2"/>
              </a:solidFill>
            </a:endParaRPr>
          </a:p>
        </p:txBody>
      </p:sp>
      <p:sp>
        <p:nvSpPr>
          <p:cNvPr id="153" name="Google Shape;153;p26"/>
          <p:cNvSpPr txBox="1"/>
          <p:nvPr/>
        </p:nvSpPr>
        <p:spPr>
          <a:xfrm>
            <a:off x="4679100" y="1022875"/>
            <a:ext cx="4153200" cy="344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800">
                <a:solidFill>
                  <a:srgbClr val="980000"/>
                </a:solidFill>
                <a:latin typeface="Source Sans Pro"/>
                <a:ea typeface="Source Sans Pro"/>
                <a:cs typeface="Source Sans Pro"/>
                <a:sym typeface="Source Sans Pro"/>
              </a:rPr>
              <a:t>Assumptions</a:t>
            </a:r>
            <a:r>
              <a:rPr lang="en" sz="1800">
                <a:latin typeface="Source Sans Pro"/>
                <a:ea typeface="Source Sans Pro"/>
                <a:cs typeface="Source Sans Pro"/>
                <a:sym typeface="Source Sans Pro"/>
              </a:rPr>
              <a:t>:</a:t>
            </a:r>
            <a:endParaRPr sz="1800">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Model does not take into account unpredictabilities during COVID pandemic</a:t>
            </a:r>
            <a:endParaRPr>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a:solidFill>
                <a:schemeClr val="dk2"/>
              </a:solidFill>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Reshuffling happens exactly halfway in time between a bike’s start trip and end trip disparities</a:t>
            </a:r>
            <a:endParaRPr>
              <a:solidFill>
                <a:schemeClr val="dk2"/>
              </a:solidFill>
              <a:latin typeface="Source Sans Pro"/>
              <a:ea typeface="Source Sans Pro"/>
              <a:cs typeface="Source Sans Pro"/>
              <a:sym typeface="Source Sans Pro"/>
            </a:endParaRPr>
          </a:p>
          <a:p>
            <a:pPr indent="-317500" lvl="0" marL="457200" rtl="0" algn="l">
              <a:spcBef>
                <a:spcPts val="100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Starting number of bikes </a:t>
            </a:r>
            <a:r>
              <a:rPr lang="en">
                <a:solidFill>
                  <a:schemeClr val="dk2"/>
                </a:solidFill>
                <a:latin typeface="Source Sans Pro"/>
                <a:ea typeface="Source Sans Pro"/>
                <a:cs typeface="Source Sans Pro"/>
                <a:sym typeface="Source Sans Pro"/>
              </a:rPr>
              <a:t>in each station </a:t>
            </a:r>
            <a:r>
              <a:rPr lang="en">
                <a:solidFill>
                  <a:schemeClr val="dk2"/>
                </a:solidFill>
                <a:latin typeface="Source Sans Pro"/>
                <a:ea typeface="Source Sans Pro"/>
                <a:cs typeface="Source Sans Pro"/>
                <a:sym typeface="Source Sans Pro"/>
              </a:rPr>
              <a:t>is total number of bikes that arrived at each station in previous month and did not leave</a:t>
            </a:r>
            <a:endParaRPr>
              <a:solidFill>
                <a:schemeClr val="dk2"/>
              </a:solidFill>
              <a:latin typeface="Source Sans Pro"/>
              <a:ea typeface="Source Sans Pro"/>
              <a:cs typeface="Source Sans Pro"/>
              <a:sym typeface="Source Sans Pro"/>
            </a:endParaRPr>
          </a:p>
          <a:p>
            <a:pPr indent="-317500" lvl="0" marL="457200" rtl="0" algn="l">
              <a:spcBef>
                <a:spcPts val="1000"/>
              </a:spcBef>
              <a:spcAft>
                <a:spcPts val="100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Weather data for a subset of stations is used to represent the overall weather for Washington DC area</a:t>
            </a:r>
            <a:endParaRPr>
              <a:latin typeface="Source Sans Pro"/>
              <a:ea typeface="Source Sans Pro"/>
              <a:cs typeface="Source Sans Pro"/>
              <a:sym typeface="Source Sans Pro"/>
            </a:endParaRPr>
          </a:p>
        </p:txBody>
      </p:sp>
      <p:sp>
        <p:nvSpPr>
          <p:cNvPr id="154" name="Google Shape;154;p26"/>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the Raw Dataset</a:t>
            </a:r>
            <a:endParaRPr/>
          </a:p>
        </p:txBody>
      </p:sp>
      <p:sp>
        <p:nvSpPr>
          <p:cNvPr id="161" name="Google Shape;161;p27"/>
          <p:cNvSpPr txBox="1"/>
          <p:nvPr>
            <p:ph idx="1" type="body"/>
          </p:nvPr>
        </p:nvSpPr>
        <p:spPr>
          <a:xfrm>
            <a:off x="311700" y="863550"/>
            <a:ext cx="4332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Raw data</a:t>
            </a:r>
            <a:r>
              <a:rPr lang="en">
                <a:solidFill>
                  <a:schemeClr val="dk2"/>
                </a:solidFill>
              </a:rPr>
              <a:t>:</a:t>
            </a:r>
            <a:endParaRPr sz="1400">
              <a:solidFill>
                <a:schemeClr val="dk2"/>
              </a:solidFill>
            </a:endParaRPr>
          </a:p>
          <a:p>
            <a:pPr indent="-317500" lvl="0" marL="457200" rtl="0" algn="l">
              <a:lnSpc>
                <a:spcPct val="95000"/>
              </a:lnSpc>
              <a:spcBef>
                <a:spcPts val="1200"/>
              </a:spcBef>
              <a:spcAft>
                <a:spcPts val="0"/>
              </a:spcAft>
              <a:buClr>
                <a:schemeClr val="dk2"/>
              </a:buClr>
              <a:buSzPts val="1400"/>
              <a:buChar char="●"/>
            </a:pPr>
            <a:r>
              <a:rPr lang="en" sz="1400">
                <a:solidFill>
                  <a:schemeClr val="dk2"/>
                </a:solidFill>
              </a:rPr>
              <a:t>Dates: 2019 January 1st  ~ 2019 December 31st</a:t>
            </a:r>
            <a:endParaRPr sz="1400">
              <a:solidFill>
                <a:schemeClr val="dk2"/>
              </a:solidFill>
            </a:endParaRPr>
          </a:p>
          <a:p>
            <a:pPr indent="-317500" lvl="0" marL="457200" rtl="0" algn="l">
              <a:lnSpc>
                <a:spcPct val="95000"/>
              </a:lnSpc>
              <a:spcBef>
                <a:spcPts val="1000"/>
              </a:spcBef>
              <a:spcAft>
                <a:spcPts val="0"/>
              </a:spcAft>
              <a:buClr>
                <a:schemeClr val="dk2"/>
              </a:buClr>
              <a:buSzPts val="1400"/>
              <a:buChar char="●"/>
            </a:pPr>
            <a:r>
              <a:rPr lang="en" sz="1400">
                <a:solidFill>
                  <a:schemeClr val="dk2"/>
                </a:solidFill>
              </a:rPr>
              <a:t>Historical and real time </a:t>
            </a:r>
            <a:endParaRPr sz="1400">
              <a:solidFill>
                <a:schemeClr val="dk2"/>
              </a:solidFill>
            </a:endParaRPr>
          </a:p>
          <a:p>
            <a:pPr indent="-317500" lvl="0" marL="457200" rtl="0" algn="l">
              <a:lnSpc>
                <a:spcPct val="100000"/>
              </a:lnSpc>
              <a:spcBef>
                <a:spcPts val="1000"/>
              </a:spcBef>
              <a:spcAft>
                <a:spcPts val="0"/>
              </a:spcAft>
              <a:buClr>
                <a:schemeClr val="dk2"/>
              </a:buClr>
              <a:buSzPts val="1400"/>
              <a:buChar char="●"/>
            </a:pPr>
            <a:r>
              <a:rPr lang="en" sz="1400">
                <a:solidFill>
                  <a:schemeClr val="dk2"/>
                </a:solidFill>
              </a:rPr>
              <a:t>Each observation is a trip history of </a:t>
            </a:r>
            <a:r>
              <a:rPr lang="en" sz="1400">
                <a:solidFill>
                  <a:schemeClr val="accent4"/>
                </a:solidFill>
              </a:rPr>
              <a:t>Capital Bikeshare </a:t>
            </a:r>
            <a:r>
              <a:rPr lang="en" sz="1400">
                <a:solidFill>
                  <a:schemeClr val="dk2"/>
                </a:solidFill>
              </a:rPr>
              <a:t>bikes - the data includes:</a:t>
            </a:r>
            <a:endParaRPr sz="1400">
              <a:solidFill>
                <a:schemeClr val="dk2"/>
              </a:solidFill>
            </a:endParaRPr>
          </a:p>
          <a:p>
            <a:pPr indent="-304800" lvl="1" marL="914400" rtl="0" algn="l">
              <a:lnSpc>
                <a:spcPct val="100000"/>
              </a:lnSpc>
              <a:spcBef>
                <a:spcPts val="1000"/>
              </a:spcBef>
              <a:spcAft>
                <a:spcPts val="0"/>
              </a:spcAft>
              <a:buClr>
                <a:schemeClr val="dk2"/>
              </a:buClr>
              <a:buSzPts val="1200"/>
              <a:buChar char="○"/>
            </a:pPr>
            <a:r>
              <a:rPr lang="en" sz="1200">
                <a:solidFill>
                  <a:srgbClr val="231F20"/>
                </a:solidFill>
                <a:highlight>
                  <a:srgbClr val="FFFFFF"/>
                </a:highlight>
              </a:rPr>
              <a:t>Duration </a:t>
            </a:r>
            <a:endParaRPr sz="1200">
              <a:solidFill>
                <a:srgbClr val="231F20"/>
              </a:solidFill>
              <a:highlight>
                <a:srgbClr val="FFFFFF"/>
              </a:highlight>
            </a:endParaRPr>
          </a:p>
          <a:p>
            <a:pPr indent="-304800" lvl="1" marL="914400" rtl="0" algn="l">
              <a:lnSpc>
                <a:spcPct val="100000"/>
              </a:lnSpc>
              <a:spcBef>
                <a:spcPts val="1000"/>
              </a:spcBef>
              <a:spcAft>
                <a:spcPts val="0"/>
              </a:spcAft>
              <a:buClr>
                <a:srgbClr val="231F20"/>
              </a:buClr>
              <a:buSzPts val="1200"/>
              <a:buChar char="○"/>
            </a:pPr>
            <a:r>
              <a:rPr lang="en" sz="1200">
                <a:solidFill>
                  <a:srgbClr val="231F20"/>
                </a:solidFill>
                <a:highlight>
                  <a:srgbClr val="FFFFFF"/>
                </a:highlight>
              </a:rPr>
              <a:t>Start Date </a:t>
            </a:r>
            <a:endParaRPr sz="1200">
              <a:solidFill>
                <a:srgbClr val="231F20"/>
              </a:solidFill>
              <a:highlight>
                <a:srgbClr val="FFFFFF"/>
              </a:highlight>
            </a:endParaRPr>
          </a:p>
          <a:p>
            <a:pPr indent="-304800" lvl="1" marL="914400" rtl="0" algn="l">
              <a:lnSpc>
                <a:spcPct val="100000"/>
              </a:lnSpc>
              <a:spcBef>
                <a:spcPts val="1000"/>
              </a:spcBef>
              <a:spcAft>
                <a:spcPts val="0"/>
              </a:spcAft>
              <a:buClr>
                <a:srgbClr val="231F20"/>
              </a:buClr>
              <a:buSzPts val="1200"/>
              <a:buChar char="○"/>
            </a:pPr>
            <a:r>
              <a:rPr lang="en" sz="1200">
                <a:solidFill>
                  <a:srgbClr val="231F20"/>
                </a:solidFill>
                <a:highlight>
                  <a:srgbClr val="FFFFFF"/>
                </a:highlight>
              </a:rPr>
              <a:t>End Date </a:t>
            </a:r>
            <a:endParaRPr sz="1200">
              <a:solidFill>
                <a:srgbClr val="231F20"/>
              </a:solidFill>
              <a:highlight>
                <a:srgbClr val="FFFFFF"/>
              </a:highlight>
            </a:endParaRPr>
          </a:p>
          <a:p>
            <a:pPr indent="-304800" lvl="1" marL="914400" rtl="0" algn="l">
              <a:lnSpc>
                <a:spcPct val="100000"/>
              </a:lnSpc>
              <a:spcBef>
                <a:spcPts val="1000"/>
              </a:spcBef>
              <a:spcAft>
                <a:spcPts val="0"/>
              </a:spcAft>
              <a:buClr>
                <a:srgbClr val="231F20"/>
              </a:buClr>
              <a:buSzPts val="1200"/>
              <a:buChar char="○"/>
            </a:pPr>
            <a:r>
              <a:rPr lang="en" sz="1200">
                <a:solidFill>
                  <a:srgbClr val="231F20"/>
                </a:solidFill>
                <a:highlight>
                  <a:srgbClr val="FFFFFF"/>
                </a:highlight>
              </a:rPr>
              <a:t>Start Station </a:t>
            </a:r>
            <a:endParaRPr sz="1200">
              <a:solidFill>
                <a:srgbClr val="231F20"/>
              </a:solidFill>
              <a:highlight>
                <a:srgbClr val="FFFFFF"/>
              </a:highlight>
            </a:endParaRPr>
          </a:p>
          <a:p>
            <a:pPr indent="-304800" lvl="1" marL="914400" rtl="0" algn="l">
              <a:lnSpc>
                <a:spcPct val="100000"/>
              </a:lnSpc>
              <a:spcBef>
                <a:spcPts val="1000"/>
              </a:spcBef>
              <a:spcAft>
                <a:spcPts val="0"/>
              </a:spcAft>
              <a:buClr>
                <a:srgbClr val="231F20"/>
              </a:buClr>
              <a:buSzPts val="1200"/>
              <a:buChar char="○"/>
            </a:pPr>
            <a:r>
              <a:rPr lang="en" sz="1200">
                <a:solidFill>
                  <a:srgbClr val="231F20"/>
                </a:solidFill>
                <a:highlight>
                  <a:srgbClr val="FFFFFF"/>
                </a:highlight>
              </a:rPr>
              <a:t>End Station </a:t>
            </a:r>
            <a:endParaRPr sz="1200">
              <a:solidFill>
                <a:srgbClr val="231F20"/>
              </a:solidFill>
              <a:highlight>
                <a:srgbClr val="FFFFFF"/>
              </a:highlight>
            </a:endParaRPr>
          </a:p>
          <a:p>
            <a:pPr indent="-304800" lvl="1" marL="914400" rtl="0" algn="l">
              <a:lnSpc>
                <a:spcPct val="100000"/>
              </a:lnSpc>
              <a:spcBef>
                <a:spcPts val="1000"/>
              </a:spcBef>
              <a:spcAft>
                <a:spcPts val="0"/>
              </a:spcAft>
              <a:buClr>
                <a:srgbClr val="231F20"/>
              </a:buClr>
              <a:buSzPts val="1200"/>
              <a:buChar char="○"/>
            </a:pPr>
            <a:r>
              <a:rPr lang="en" sz="1200">
                <a:solidFill>
                  <a:srgbClr val="231F20"/>
                </a:solidFill>
                <a:highlight>
                  <a:srgbClr val="FFFFFF"/>
                </a:highlight>
              </a:rPr>
              <a:t>Bike Number </a:t>
            </a:r>
            <a:endParaRPr sz="1200">
              <a:solidFill>
                <a:srgbClr val="231F20"/>
              </a:solidFill>
              <a:highlight>
                <a:srgbClr val="FFFFFF"/>
              </a:highlight>
            </a:endParaRPr>
          </a:p>
          <a:p>
            <a:pPr indent="-304800" lvl="1" marL="914400" rtl="0" algn="l">
              <a:lnSpc>
                <a:spcPct val="100000"/>
              </a:lnSpc>
              <a:spcBef>
                <a:spcPts val="1000"/>
              </a:spcBef>
              <a:spcAft>
                <a:spcPts val="0"/>
              </a:spcAft>
              <a:buClr>
                <a:srgbClr val="231F20"/>
              </a:buClr>
              <a:buSzPts val="1200"/>
              <a:buChar char="○"/>
            </a:pPr>
            <a:r>
              <a:rPr lang="en" sz="1200">
                <a:solidFill>
                  <a:srgbClr val="231F20"/>
                </a:solidFill>
                <a:highlight>
                  <a:srgbClr val="FFFFFF"/>
                </a:highlight>
              </a:rPr>
              <a:t>Member Type </a:t>
            </a:r>
            <a:endParaRPr sz="1200">
              <a:solidFill>
                <a:srgbClr val="231F20"/>
              </a:solidFill>
              <a:highlight>
                <a:srgbClr val="FFFFFF"/>
              </a:highlight>
            </a:endParaRPr>
          </a:p>
          <a:p>
            <a:pPr indent="-304800" lvl="1" marL="914400" rtl="0" algn="l">
              <a:lnSpc>
                <a:spcPct val="100000"/>
              </a:lnSpc>
              <a:spcBef>
                <a:spcPts val="1000"/>
              </a:spcBef>
              <a:spcAft>
                <a:spcPts val="0"/>
              </a:spcAft>
              <a:buClr>
                <a:srgbClr val="231F20"/>
              </a:buClr>
              <a:buSzPts val="1200"/>
              <a:buChar char="○"/>
            </a:pPr>
            <a:r>
              <a:rPr lang="en" sz="1200">
                <a:solidFill>
                  <a:srgbClr val="231F20"/>
                </a:solidFill>
                <a:highlight>
                  <a:srgbClr val="FFFFFF"/>
                </a:highlight>
              </a:rPr>
              <a:t>Having electric bikes or not, etc.</a:t>
            </a:r>
            <a:endParaRPr sz="1200">
              <a:solidFill>
                <a:schemeClr val="dk2"/>
              </a:solidFill>
            </a:endParaRPr>
          </a:p>
        </p:txBody>
      </p:sp>
      <p:sp>
        <p:nvSpPr>
          <p:cNvPr id="162" name="Google Shape;162;p27"/>
          <p:cNvSpPr txBox="1"/>
          <p:nvPr/>
        </p:nvSpPr>
        <p:spPr>
          <a:xfrm>
            <a:off x="4572000" y="916025"/>
            <a:ext cx="3816600" cy="365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980000"/>
                </a:solidFill>
                <a:latin typeface="Source Sans Pro"/>
                <a:ea typeface="Source Sans Pro"/>
                <a:cs typeface="Source Sans Pro"/>
                <a:sym typeface="Source Sans Pro"/>
              </a:rPr>
              <a:t>Additional effort</a:t>
            </a:r>
            <a:r>
              <a:rPr lang="en" sz="1800">
                <a:solidFill>
                  <a:schemeClr val="dk2"/>
                </a:solidFill>
                <a:latin typeface="Source Sans Pro"/>
                <a:ea typeface="Source Sans Pro"/>
                <a:cs typeface="Source Sans Pro"/>
                <a:sym typeface="Source Sans Pro"/>
              </a:rPr>
              <a:t>:</a:t>
            </a:r>
            <a:endParaRPr>
              <a:solidFill>
                <a:srgbClr val="231F20"/>
              </a:solidFill>
              <a:highlight>
                <a:schemeClr val="lt1"/>
              </a:highlight>
              <a:latin typeface="Source Sans Pro"/>
              <a:ea typeface="Source Sans Pro"/>
              <a:cs typeface="Source Sans Pro"/>
              <a:sym typeface="Source Sans Pro"/>
            </a:endParaRPr>
          </a:p>
          <a:p>
            <a:pPr indent="-317500" lvl="0" marL="457200" rtl="0" algn="l">
              <a:lnSpc>
                <a:spcPct val="100000"/>
              </a:lnSpc>
              <a:spcBef>
                <a:spcPts val="1200"/>
              </a:spcBef>
              <a:spcAft>
                <a:spcPts val="0"/>
              </a:spcAft>
              <a:buClr>
                <a:srgbClr val="231F20"/>
              </a:buClr>
              <a:buSzPts val="1400"/>
              <a:buFont typeface="Source Sans Pro"/>
              <a:buChar char="●"/>
            </a:pPr>
            <a:r>
              <a:rPr lang="en">
                <a:solidFill>
                  <a:srgbClr val="231F20"/>
                </a:solidFill>
                <a:highlight>
                  <a:schemeClr val="lt1"/>
                </a:highlight>
                <a:latin typeface="Source Sans Pro"/>
                <a:ea typeface="Source Sans Pro"/>
                <a:cs typeface="Source Sans Pro"/>
                <a:sym typeface="Source Sans Pro"/>
              </a:rPr>
              <a:t>R</a:t>
            </a:r>
            <a:r>
              <a:rPr lang="en">
                <a:solidFill>
                  <a:srgbClr val="231F20"/>
                </a:solidFill>
                <a:highlight>
                  <a:schemeClr val="lt1"/>
                </a:highlight>
                <a:latin typeface="Source Sans Pro"/>
                <a:ea typeface="Source Sans Pro"/>
                <a:cs typeface="Source Sans Pro"/>
                <a:sym typeface="Source Sans Pro"/>
              </a:rPr>
              <a:t>etrieved weather data of Washington DC  from </a:t>
            </a:r>
            <a:r>
              <a:rPr lang="en">
                <a:solidFill>
                  <a:schemeClr val="accent4"/>
                </a:solidFill>
                <a:highlight>
                  <a:schemeClr val="lt1"/>
                </a:highlight>
                <a:latin typeface="Source Sans Pro"/>
                <a:ea typeface="Source Sans Pro"/>
                <a:cs typeface="Source Sans Pro"/>
                <a:sym typeface="Source Sans Pro"/>
              </a:rPr>
              <a:t>NOAA</a:t>
            </a:r>
            <a:r>
              <a:rPr lang="en">
                <a:solidFill>
                  <a:srgbClr val="231F20"/>
                </a:solidFill>
                <a:highlight>
                  <a:schemeClr val="lt1"/>
                </a:highlight>
                <a:latin typeface="Source Sans Pro"/>
                <a:ea typeface="Source Sans Pro"/>
                <a:cs typeface="Source Sans Pro"/>
                <a:sym typeface="Source Sans Pro"/>
              </a:rPr>
              <a:t> website:</a:t>
            </a:r>
            <a:endParaRPr>
              <a:solidFill>
                <a:srgbClr val="231F20"/>
              </a:solidFill>
              <a:highlight>
                <a:schemeClr val="lt1"/>
              </a:highlight>
              <a:latin typeface="Source Sans Pro"/>
              <a:ea typeface="Source Sans Pro"/>
              <a:cs typeface="Source Sans Pro"/>
              <a:sym typeface="Source Sans Pro"/>
            </a:endParaRPr>
          </a:p>
          <a:p>
            <a:pPr indent="-304800" lvl="1" marL="914400" rtl="0" algn="l">
              <a:lnSpc>
                <a:spcPct val="100000"/>
              </a:lnSpc>
              <a:spcBef>
                <a:spcPts val="1000"/>
              </a:spcBef>
              <a:spcAft>
                <a:spcPts val="0"/>
              </a:spcAft>
              <a:buClr>
                <a:srgbClr val="231F20"/>
              </a:buClr>
              <a:buSzPts val="1200"/>
              <a:buFont typeface="Source Sans Pro"/>
              <a:buChar char="○"/>
            </a:pPr>
            <a:r>
              <a:rPr lang="en" sz="1200">
                <a:solidFill>
                  <a:srgbClr val="231F20"/>
                </a:solidFill>
                <a:highlight>
                  <a:schemeClr val="lt1"/>
                </a:highlight>
                <a:latin typeface="Source Sans Pro"/>
                <a:ea typeface="Source Sans Pro"/>
                <a:cs typeface="Source Sans Pro"/>
                <a:sym typeface="Source Sans Pro"/>
              </a:rPr>
              <a:t>Precipitation </a:t>
            </a:r>
            <a:endParaRPr sz="1200">
              <a:solidFill>
                <a:srgbClr val="231F20"/>
              </a:solidFill>
              <a:highlight>
                <a:schemeClr val="lt1"/>
              </a:highlight>
              <a:latin typeface="Source Sans Pro"/>
              <a:ea typeface="Source Sans Pro"/>
              <a:cs typeface="Source Sans Pro"/>
              <a:sym typeface="Source Sans Pro"/>
            </a:endParaRPr>
          </a:p>
          <a:p>
            <a:pPr indent="-304800" lvl="1" marL="914400" rtl="0" algn="l">
              <a:lnSpc>
                <a:spcPct val="100000"/>
              </a:lnSpc>
              <a:spcBef>
                <a:spcPts val="1000"/>
              </a:spcBef>
              <a:spcAft>
                <a:spcPts val="0"/>
              </a:spcAft>
              <a:buClr>
                <a:srgbClr val="231F20"/>
              </a:buClr>
              <a:buSzPts val="1200"/>
              <a:buFont typeface="Source Sans Pro"/>
              <a:buChar char="○"/>
            </a:pPr>
            <a:r>
              <a:rPr lang="en" sz="1200">
                <a:solidFill>
                  <a:srgbClr val="231F20"/>
                </a:solidFill>
                <a:highlight>
                  <a:schemeClr val="lt1"/>
                </a:highlight>
                <a:latin typeface="Source Sans Pro"/>
                <a:ea typeface="Source Sans Pro"/>
                <a:cs typeface="Source Sans Pro"/>
                <a:sym typeface="Source Sans Pro"/>
              </a:rPr>
              <a:t>Temperature </a:t>
            </a:r>
            <a:endParaRPr sz="1200">
              <a:solidFill>
                <a:srgbClr val="231F20"/>
              </a:solidFill>
              <a:highlight>
                <a:schemeClr val="lt1"/>
              </a:highlight>
              <a:latin typeface="Source Sans Pro"/>
              <a:ea typeface="Source Sans Pro"/>
              <a:cs typeface="Source Sans Pro"/>
              <a:sym typeface="Source Sans Pro"/>
            </a:endParaRPr>
          </a:p>
          <a:p>
            <a:pPr indent="-304800" lvl="1" marL="914400" rtl="0" algn="l">
              <a:lnSpc>
                <a:spcPct val="100000"/>
              </a:lnSpc>
              <a:spcBef>
                <a:spcPts val="1000"/>
              </a:spcBef>
              <a:spcAft>
                <a:spcPts val="0"/>
              </a:spcAft>
              <a:buClr>
                <a:srgbClr val="231F20"/>
              </a:buClr>
              <a:buSzPts val="1200"/>
              <a:buFont typeface="Source Sans Pro"/>
              <a:buChar char="○"/>
            </a:pPr>
            <a:r>
              <a:rPr lang="en" sz="1200">
                <a:solidFill>
                  <a:srgbClr val="231F20"/>
                </a:solidFill>
                <a:highlight>
                  <a:schemeClr val="lt1"/>
                </a:highlight>
                <a:latin typeface="Source Sans Pro"/>
                <a:ea typeface="Source Sans Pro"/>
                <a:cs typeface="Source Sans Pro"/>
                <a:sym typeface="Source Sans Pro"/>
              </a:rPr>
              <a:t>Wind level</a:t>
            </a:r>
            <a:endParaRPr sz="1200">
              <a:solidFill>
                <a:srgbClr val="231F20"/>
              </a:solidFill>
              <a:highlight>
                <a:schemeClr val="lt1"/>
              </a:highlight>
              <a:latin typeface="Source Sans Pro"/>
              <a:ea typeface="Source Sans Pro"/>
              <a:cs typeface="Source Sans Pro"/>
              <a:sym typeface="Source Sans Pro"/>
            </a:endParaRPr>
          </a:p>
          <a:p>
            <a:pPr indent="-304800" lvl="1" marL="914400" rtl="0" algn="l">
              <a:lnSpc>
                <a:spcPct val="100000"/>
              </a:lnSpc>
              <a:spcBef>
                <a:spcPts val="1000"/>
              </a:spcBef>
              <a:spcAft>
                <a:spcPts val="0"/>
              </a:spcAft>
              <a:buClr>
                <a:srgbClr val="231F20"/>
              </a:buClr>
              <a:buSzPts val="1200"/>
              <a:buFont typeface="Source Sans Pro"/>
              <a:buChar char="○"/>
            </a:pPr>
            <a:r>
              <a:rPr lang="en" sz="1200">
                <a:solidFill>
                  <a:srgbClr val="231F20"/>
                </a:solidFill>
                <a:highlight>
                  <a:schemeClr val="lt1"/>
                </a:highlight>
                <a:latin typeface="Source Sans Pro"/>
                <a:ea typeface="Source Sans Pro"/>
                <a:cs typeface="Source Sans Pro"/>
                <a:sym typeface="Source Sans Pro"/>
              </a:rPr>
              <a:t>etc…</a:t>
            </a:r>
            <a:endParaRPr sz="1200">
              <a:solidFill>
                <a:srgbClr val="231F20"/>
              </a:solidFill>
              <a:highlight>
                <a:schemeClr val="lt1"/>
              </a:highlight>
              <a:latin typeface="Source Sans Pro"/>
              <a:ea typeface="Source Sans Pro"/>
              <a:cs typeface="Source Sans Pro"/>
              <a:sym typeface="Source Sans Pro"/>
            </a:endParaRPr>
          </a:p>
          <a:p>
            <a:pPr indent="0" lvl="0" marL="0" rtl="0" algn="l">
              <a:spcBef>
                <a:spcPts val="1000"/>
              </a:spcBef>
              <a:spcAft>
                <a:spcPts val="0"/>
              </a:spcAft>
              <a:buNone/>
            </a:pPr>
            <a:r>
              <a:t/>
            </a:r>
            <a:endParaRPr>
              <a:latin typeface="Source Sans Pro"/>
              <a:ea typeface="Source Sans Pro"/>
              <a:cs typeface="Source Sans Pro"/>
              <a:sym typeface="Source Sans Pro"/>
            </a:endParaRPr>
          </a:p>
          <a:p>
            <a:pPr indent="-317500" lvl="0" marL="457200" rtl="0" algn="l">
              <a:spcBef>
                <a:spcPts val="1000"/>
              </a:spcBef>
              <a:spcAft>
                <a:spcPts val="0"/>
              </a:spcAft>
              <a:buSzPts val="1400"/>
              <a:buFont typeface="Source Sans Pro"/>
              <a:buChar char="●"/>
            </a:pPr>
            <a:r>
              <a:rPr lang="en">
                <a:latin typeface="Source Sans Pro"/>
                <a:ea typeface="Source Sans Pro"/>
                <a:cs typeface="Source Sans Pro"/>
                <a:sym typeface="Source Sans Pro"/>
              </a:rPr>
              <a:t>Utilized </a:t>
            </a:r>
            <a:r>
              <a:rPr lang="en">
                <a:solidFill>
                  <a:srgbClr val="FF0000"/>
                </a:solidFill>
                <a:latin typeface="Source Sans Pro"/>
                <a:ea typeface="Source Sans Pro"/>
                <a:cs typeface="Source Sans Pro"/>
                <a:sym typeface="Source Sans Pro"/>
              </a:rPr>
              <a:t>Capital Bikeshare’s</a:t>
            </a:r>
            <a:r>
              <a:rPr lang="en">
                <a:latin typeface="Source Sans Pro"/>
                <a:ea typeface="Source Sans Pro"/>
                <a:cs typeface="Source Sans Pro"/>
                <a:sym typeface="Source Sans Pro"/>
              </a:rPr>
              <a:t> API to retrieve</a:t>
            </a:r>
            <a:endParaRPr>
              <a:latin typeface="Source Sans Pro"/>
              <a:ea typeface="Source Sans Pro"/>
              <a:cs typeface="Source Sans Pro"/>
              <a:sym typeface="Source Sans Pro"/>
            </a:endParaRPr>
          </a:p>
          <a:p>
            <a:pPr indent="-304800" lvl="1" marL="914400" rtl="0" algn="l">
              <a:spcBef>
                <a:spcPts val="1000"/>
              </a:spcBef>
              <a:spcAft>
                <a:spcPts val="0"/>
              </a:spcAft>
              <a:buSzPts val="1200"/>
              <a:buFont typeface="Source Sans Pro"/>
              <a:buChar char="○"/>
            </a:pPr>
            <a:r>
              <a:rPr lang="en" sz="1200">
                <a:latin typeface="Source Sans Pro"/>
                <a:ea typeface="Source Sans Pro"/>
                <a:cs typeface="Source Sans Pro"/>
                <a:sym typeface="Source Sans Pro"/>
              </a:rPr>
              <a:t>Longitude and latitude of each station</a:t>
            </a:r>
            <a:endParaRPr sz="1200">
              <a:latin typeface="Source Sans Pro"/>
              <a:ea typeface="Source Sans Pro"/>
              <a:cs typeface="Source Sans Pro"/>
              <a:sym typeface="Source Sans Pro"/>
            </a:endParaRPr>
          </a:p>
          <a:p>
            <a:pPr indent="-304800" lvl="1" marL="914400" rtl="0" algn="l">
              <a:spcBef>
                <a:spcPts val="1000"/>
              </a:spcBef>
              <a:spcAft>
                <a:spcPts val="0"/>
              </a:spcAft>
              <a:buSzPts val="1200"/>
              <a:buFont typeface="Source Sans Pro"/>
              <a:buChar char="○"/>
            </a:pPr>
            <a:r>
              <a:rPr lang="en" sz="1200">
                <a:latin typeface="Source Sans Pro"/>
                <a:ea typeface="Source Sans Pro"/>
                <a:cs typeface="Source Sans Pro"/>
                <a:sym typeface="Source Sans Pro"/>
              </a:rPr>
              <a:t>Total capacity of each station</a:t>
            </a:r>
            <a:endParaRPr sz="1200">
              <a:latin typeface="Source Sans Pro"/>
              <a:ea typeface="Source Sans Pro"/>
              <a:cs typeface="Source Sans Pro"/>
              <a:sym typeface="Source Sans Pro"/>
            </a:endParaRPr>
          </a:p>
        </p:txBody>
      </p:sp>
      <p:sp>
        <p:nvSpPr>
          <p:cNvPr id="163" name="Google Shape;163;p27"/>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 of the Raw Dataset</a:t>
            </a:r>
            <a:endParaRPr/>
          </a:p>
        </p:txBody>
      </p:sp>
      <p:grpSp>
        <p:nvGrpSpPr>
          <p:cNvPr id="170" name="Google Shape;170;p28"/>
          <p:cNvGrpSpPr/>
          <p:nvPr/>
        </p:nvGrpSpPr>
        <p:grpSpPr>
          <a:xfrm>
            <a:off x="3210657" y="1462893"/>
            <a:ext cx="2596015" cy="2609050"/>
            <a:chOff x="1400175" y="-1842530"/>
            <a:chExt cx="4473575" cy="4476751"/>
          </a:xfrm>
        </p:grpSpPr>
        <p:sp>
          <p:nvSpPr>
            <p:cNvPr id="171" name="Google Shape;171;p28"/>
            <p:cNvSpPr/>
            <p:nvPr/>
          </p:nvSpPr>
          <p:spPr>
            <a:xfrm>
              <a:off x="1400175" y="71995"/>
              <a:ext cx="2132011" cy="2562226"/>
            </a:xfrm>
            <a:custGeom>
              <a:rect b="b" l="l" r="r" t="t"/>
              <a:pathLst>
                <a:path extrusionOk="0" h="574" w="478">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rgbClr val="1AB6D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4283B"/>
                </a:buClr>
                <a:buSzPts val="1400"/>
                <a:buFont typeface="Calibri"/>
                <a:buNone/>
              </a:pPr>
              <a:r>
                <a:t/>
              </a:r>
              <a:endParaRPr b="0" i="0" sz="1400" u="none" cap="none" strike="noStrike">
                <a:solidFill>
                  <a:srgbClr val="24283B"/>
                </a:solidFill>
                <a:latin typeface="Calibri"/>
                <a:ea typeface="Calibri"/>
                <a:cs typeface="Calibri"/>
                <a:sym typeface="Calibri"/>
              </a:endParaRPr>
            </a:p>
          </p:txBody>
        </p:sp>
        <p:sp>
          <p:nvSpPr>
            <p:cNvPr id="172" name="Google Shape;172;p28"/>
            <p:cNvSpPr/>
            <p:nvPr/>
          </p:nvSpPr>
          <p:spPr>
            <a:xfrm>
              <a:off x="3314700" y="500621"/>
              <a:ext cx="2559050" cy="2133600"/>
            </a:xfrm>
            <a:custGeom>
              <a:rect b="b" l="l" r="r" t="t"/>
              <a:pathLst>
                <a:path extrusionOk="0" h="478" w="574">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rgbClr val="9FE2D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4283B"/>
                </a:buClr>
                <a:buSzPts val="1400"/>
                <a:buFont typeface="Calibri"/>
                <a:buNone/>
              </a:pPr>
              <a:r>
                <a:t/>
              </a:r>
              <a:endParaRPr b="0" i="0" sz="1400" u="none" cap="none" strike="noStrike">
                <a:solidFill>
                  <a:srgbClr val="24283B"/>
                </a:solidFill>
                <a:latin typeface="Calibri"/>
                <a:ea typeface="Calibri"/>
                <a:cs typeface="Calibri"/>
                <a:sym typeface="Calibri"/>
              </a:endParaRPr>
            </a:p>
          </p:txBody>
        </p:sp>
        <p:sp>
          <p:nvSpPr>
            <p:cNvPr id="173" name="Google Shape;173;p28"/>
            <p:cNvSpPr/>
            <p:nvPr/>
          </p:nvSpPr>
          <p:spPr>
            <a:xfrm>
              <a:off x="3741737" y="-1839355"/>
              <a:ext cx="2132011" cy="2559050"/>
            </a:xfrm>
            <a:custGeom>
              <a:rect b="b" l="l" r="r" t="t"/>
              <a:pathLst>
                <a:path extrusionOk="0" h="573" w="478">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rgbClr val="FFF14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4283B"/>
                </a:buClr>
                <a:buSzPts val="1400"/>
                <a:buFont typeface="Calibri"/>
                <a:buNone/>
              </a:pPr>
              <a:r>
                <a:t/>
              </a:r>
              <a:endParaRPr b="0" i="0" sz="1400" u="none" cap="none" strike="noStrike">
                <a:solidFill>
                  <a:srgbClr val="24283B"/>
                </a:solidFill>
                <a:latin typeface="Calibri"/>
                <a:ea typeface="Calibri"/>
                <a:cs typeface="Calibri"/>
                <a:sym typeface="Calibri"/>
              </a:endParaRPr>
            </a:p>
          </p:txBody>
        </p:sp>
        <p:sp>
          <p:nvSpPr>
            <p:cNvPr id="174" name="Google Shape;174;p28"/>
            <p:cNvSpPr/>
            <p:nvPr/>
          </p:nvSpPr>
          <p:spPr>
            <a:xfrm>
              <a:off x="1400175" y="-1842530"/>
              <a:ext cx="2560637" cy="2133600"/>
            </a:xfrm>
            <a:custGeom>
              <a:rect b="b" l="l" r="r" t="t"/>
              <a:pathLst>
                <a:path extrusionOk="0" h="478" w="574">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rgbClr val="FFCE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4283B"/>
                </a:buClr>
                <a:buSzPts val="1400"/>
                <a:buFont typeface="Calibri"/>
                <a:buNone/>
              </a:pPr>
              <a:r>
                <a:t/>
              </a:r>
              <a:endParaRPr b="0" i="0" sz="1400" u="none" cap="none" strike="noStrike">
                <a:solidFill>
                  <a:srgbClr val="24283B"/>
                </a:solidFill>
                <a:latin typeface="Calibri"/>
                <a:ea typeface="Calibri"/>
                <a:cs typeface="Calibri"/>
                <a:sym typeface="Calibri"/>
              </a:endParaRPr>
            </a:p>
          </p:txBody>
        </p:sp>
      </p:grpSp>
      <p:grpSp>
        <p:nvGrpSpPr>
          <p:cNvPr id="175" name="Google Shape;175;p28"/>
          <p:cNvGrpSpPr/>
          <p:nvPr/>
        </p:nvGrpSpPr>
        <p:grpSpPr>
          <a:xfrm>
            <a:off x="748970" y="1122143"/>
            <a:ext cx="7748973" cy="3681231"/>
            <a:chOff x="748973" y="1365150"/>
            <a:chExt cx="7502879" cy="3438475"/>
          </a:xfrm>
        </p:grpSpPr>
        <p:sp>
          <p:nvSpPr>
            <p:cNvPr id="176" name="Google Shape;176;p28"/>
            <p:cNvSpPr txBox="1"/>
            <p:nvPr/>
          </p:nvSpPr>
          <p:spPr>
            <a:xfrm>
              <a:off x="748973" y="3513925"/>
              <a:ext cx="18060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rgbClr val="24283B"/>
                  </a:solidFill>
                  <a:latin typeface="Source Sans Pro"/>
                  <a:ea typeface="Source Sans Pro"/>
                  <a:cs typeface="Source Sans Pro"/>
                  <a:sym typeface="Source Sans Pro"/>
                </a:rPr>
                <a:t>1. </a:t>
              </a:r>
              <a:r>
                <a:rPr b="1" lang="en" sz="1200">
                  <a:solidFill>
                    <a:srgbClr val="24283B"/>
                  </a:solidFill>
                  <a:latin typeface="Source Sans Pro"/>
                  <a:ea typeface="Source Sans Pro"/>
                  <a:cs typeface="Source Sans Pro"/>
                  <a:sym typeface="Source Sans Pro"/>
                </a:rPr>
                <a:t>Splitting raw data</a:t>
              </a:r>
              <a:endParaRPr b="1" i="0" sz="1200" u="none" cap="none" strike="noStrike">
                <a:solidFill>
                  <a:srgbClr val="24283B"/>
                </a:solidFill>
                <a:latin typeface="Source Sans Pro"/>
                <a:ea typeface="Source Sans Pro"/>
                <a:cs typeface="Source Sans Pro"/>
                <a:sym typeface="Source Sans Pro"/>
              </a:endParaRPr>
            </a:p>
            <a:p>
              <a:pPr indent="0" lvl="0" marL="0" marR="0" rtl="0" algn="r">
                <a:lnSpc>
                  <a:spcPct val="100000"/>
                </a:lnSpc>
                <a:spcBef>
                  <a:spcPts val="0"/>
                </a:spcBef>
                <a:spcAft>
                  <a:spcPts val="0"/>
                </a:spcAft>
                <a:buClr>
                  <a:srgbClr val="000000"/>
                </a:buClr>
                <a:buSzPts val="800"/>
                <a:buFont typeface="Arial"/>
                <a:buNone/>
              </a:pPr>
              <a:r>
                <a:t/>
              </a:r>
              <a:endParaRPr b="1" i="0" sz="800" u="none" cap="none" strike="noStrike">
                <a:solidFill>
                  <a:srgbClr val="24283B"/>
                </a:solidFill>
                <a:latin typeface="Source Sans Pro"/>
                <a:ea typeface="Source Sans Pro"/>
                <a:cs typeface="Source Sans Pro"/>
                <a:sym typeface="Source Sans Pro"/>
              </a:endParaRPr>
            </a:p>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Each observation of trips in the raw data was split into 2 separate trips:</a:t>
              </a:r>
              <a:endParaRPr sz="1000">
                <a:solidFill>
                  <a:schemeClr val="dk2"/>
                </a:solidFill>
                <a:latin typeface="Source Sans Pro"/>
                <a:ea typeface="Source Sans Pro"/>
                <a:cs typeface="Source Sans Pro"/>
                <a:sym typeface="Source Sans Pro"/>
              </a:endParaRPr>
            </a:p>
            <a:p>
              <a:pPr indent="-292100" lvl="0" marL="457200" rtl="0" algn="l">
                <a:spcBef>
                  <a:spcPts val="0"/>
                </a:spcBef>
                <a:spcAft>
                  <a:spcPts val="0"/>
                </a:spcAft>
                <a:buClr>
                  <a:schemeClr val="dk2"/>
                </a:buClr>
                <a:buSzPts val="1000"/>
                <a:buFont typeface="Source Sans Pro"/>
                <a:buChar char="●"/>
              </a:pPr>
              <a:r>
                <a:rPr lang="en" sz="1000">
                  <a:solidFill>
                    <a:schemeClr val="dk2"/>
                  </a:solidFill>
                  <a:latin typeface="Source Sans Pro"/>
                  <a:ea typeface="Source Sans Pro"/>
                  <a:cs typeface="Source Sans Pro"/>
                  <a:sym typeface="Source Sans Pro"/>
                </a:rPr>
                <a:t>Bike picked up</a:t>
              </a:r>
              <a:endParaRPr sz="1000">
                <a:solidFill>
                  <a:schemeClr val="dk2"/>
                </a:solidFill>
                <a:latin typeface="Source Sans Pro"/>
                <a:ea typeface="Source Sans Pro"/>
                <a:cs typeface="Source Sans Pro"/>
                <a:sym typeface="Source Sans Pro"/>
              </a:endParaRPr>
            </a:p>
            <a:p>
              <a:pPr indent="-292100" lvl="0" marL="457200" rtl="0" algn="l">
                <a:lnSpc>
                  <a:spcPct val="115000"/>
                </a:lnSpc>
                <a:spcBef>
                  <a:spcPts val="0"/>
                </a:spcBef>
                <a:spcAft>
                  <a:spcPts val="0"/>
                </a:spcAft>
                <a:buClr>
                  <a:schemeClr val="dk2"/>
                </a:buClr>
                <a:buSzPts val="1000"/>
                <a:buFont typeface="Source Sans Pro"/>
                <a:buChar char="●"/>
              </a:pPr>
              <a:r>
                <a:rPr lang="en" sz="1000">
                  <a:solidFill>
                    <a:schemeClr val="dk2"/>
                  </a:solidFill>
                  <a:latin typeface="Source Sans Pro"/>
                  <a:ea typeface="Source Sans Pro"/>
                  <a:cs typeface="Source Sans Pro"/>
                  <a:sym typeface="Source Sans Pro"/>
                </a:rPr>
                <a:t>Bike dropped off</a:t>
              </a:r>
              <a:endParaRPr sz="1000">
                <a:solidFill>
                  <a:schemeClr val="dk2"/>
                </a:solidFill>
                <a:latin typeface="Source Sans Pro"/>
                <a:ea typeface="Source Sans Pro"/>
                <a:cs typeface="Source Sans Pro"/>
                <a:sym typeface="Source Sans Pro"/>
              </a:endParaRPr>
            </a:p>
            <a:p>
              <a:pPr indent="0" lvl="0" marL="0" marR="0" rtl="0" algn="r">
                <a:lnSpc>
                  <a:spcPct val="100000"/>
                </a:lnSpc>
                <a:spcBef>
                  <a:spcPts val="1000"/>
                </a:spcBef>
                <a:spcAft>
                  <a:spcPts val="1600"/>
                </a:spcAft>
                <a:buClr>
                  <a:srgbClr val="000000"/>
                </a:buClr>
                <a:buSzPts val="800"/>
                <a:buFont typeface="Arial"/>
                <a:buNone/>
              </a:pPr>
              <a:r>
                <a:t/>
              </a:r>
              <a:endParaRPr sz="1000">
                <a:solidFill>
                  <a:srgbClr val="24283B"/>
                </a:solidFill>
                <a:latin typeface="Source Sans Pro"/>
                <a:ea typeface="Source Sans Pro"/>
                <a:cs typeface="Source Sans Pro"/>
                <a:sym typeface="Source Sans Pro"/>
              </a:endParaRPr>
            </a:p>
          </p:txBody>
        </p:sp>
        <p:cxnSp>
          <p:nvCxnSpPr>
            <p:cNvPr id="177" name="Google Shape;177;p28"/>
            <p:cNvCxnSpPr/>
            <p:nvPr/>
          </p:nvCxnSpPr>
          <p:spPr>
            <a:xfrm rot="10800000">
              <a:off x="2418660" y="3619973"/>
              <a:ext cx="979500" cy="2400"/>
            </a:xfrm>
            <a:prstGeom prst="straightConnector1">
              <a:avLst/>
            </a:prstGeom>
            <a:noFill/>
            <a:ln cap="flat" cmpd="sng" w="9525">
              <a:solidFill>
                <a:srgbClr val="0784B1"/>
              </a:solidFill>
              <a:prstDash val="solid"/>
              <a:round/>
              <a:headEnd len="sm" w="sm" type="none"/>
              <a:tailEnd len="med" w="med" type="oval"/>
            </a:ln>
          </p:spPr>
        </p:cxnSp>
        <p:sp>
          <p:nvSpPr>
            <p:cNvPr id="178" name="Google Shape;178;p28"/>
            <p:cNvSpPr txBox="1"/>
            <p:nvPr/>
          </p:nvSpPr>
          <p:spPr>
            <a:xfrm>
              <a:off x="6462131" y="1365150"/>
              <a:ext cx="17895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rgbClr val="24283B"/>
                  </a:solidFill>
                  <a:latin typeface="Source Sans Pro"/>
                  <a:ea typeface="Source Sans Pro"/>
                  <a:cs typeface="Source Sans Pro"/>
                  <a:sym typeface="Source Sans Pro"/>
                </a:rPr>
                <a:t>3. Starting bike numbers</a:t>
              </a:r>
              <a:endParaRPr b="1" i="0" sz="1200" u="none" cap="none" strike="noStrike">
                <a:solidFill>
                  <a:srgbClr val="24283B"/>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24283B"/>
                </a:solidFill>
                <a:latin typeface="Source Sans Pro"/>
                <a:ea typeface="Source Sans Pro"/>
                <a:cs typeface="Source Sans Pro"/>
                <a:sym typeface="Source Sans Pro"/>
              </a:endParaRPr>
            </a:p>
            <a:p>
              <a:pPr indent="0" lvl="0" marL="0" marR="0" rtl="0" algn="l">
                <a:lnSpc>
                  <a:spcPct val="100000"/>
                </a:lnSpc>
                <a:spcBef>
                  <a:spcPts val="0"/>
                </a:spcBef>
                <a:spcAft>
                  <a:spcPts val="1600"/>
                </a:spcAft>
                <a:buClr>
                  <a:srgbClr val="000000"/>
                </a:buClr>
                <a:buSzPts val="800"/>
                <a:buFont typeface="Arial"/>
                <a:buNone/>
              </a:pPr>
              <a:r>
                <a:rPr lang="en" sz="1000">
                  <a:solidFill>
                    <a:srgbClr val="24283B"/>
                  </a:solidFill>
                  <a:latin typeface="Source Sans Pro"/>
                  <a:ea typeface="Source Sans Pro"/>
                  <a:cs typeface="Source Sans Pro"/>
                  <a:sym typeface="Source Sans Pro"/>
                </a:rPr>
                <a:t>We assumed that the starting number of bikes in 2019 January were the total bikes that arrived in 2018 December</a:t>
              </a:r>
              <a:endParaRPr b="1" i="0" sz="1000" u="none" cap="none" strike="noStrike">
                <a:solidFill>
                  <a:srgbClr val="24283B"/>
                </a:solidFill>
                <a:latin typeface="Source Sans Pro"/>
                <a:ea typeface="Source Sans Pro"/>
                <a:cs typeface="Source Sans Pro"/>
                <a:sym typeface="Source Sans Pro"/>
              </a:endParaRPr>
            </a:p>
          </p:txBody>
        </p:sp>
        <p:cxnSp>
          <p:nvCxnSpPr>
            <p:cNvPr id="179" name="Google Shape;179;p28"/>
            <p:cNvCxnSpPr/>
            <p:nvPr/>
          </p:nvCxnSpPr>
          <p:spPr>
            <a:xfrm>
              <a:off x="5209628" y="2010000"/>
              <a:ext cx="1083900" cy="0"/>
            </a:xfrm>
            <a:prstGeom prst="straightConnector1">
              <a:avLst/>
            </a:prstGeom>
            <a:noFill/>
            <a:ln cap="flat" cmpd="sng" w="9525">
              <a:solidFill>
                <a:srgbClr val="FFF14C"/>
              </a:solidFill>
              <a:prstDash val="solid"/>
              <a:round/>
              <a:headEnd len="sm" w="sm" type="none"/>
              <a:tailEnd len="med" w="med" type="oval"/>
            </a:ln>
          </p:spPr>
        </p:cxnSp>
        <p:sp>
          <p:nvSpPr>
            <p:cNvPr id="180" name="Google Shape;180;p28"/>
            <p:cNvSpPr txBox="1"/>
            <p:nvPr/>
          </p:nvSpPr>
          <p:spPr>
            <a:xfrm>
              <a:off x="6462352" y="3325250"/>
              <a:ext cx="17895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rgbClr val="24283B"/>
                  </a:solidFill>
                  <a:latin typeface="Source Sans Pro"/>
                  <a:ea typeface="Source Sans Pro"/>
                  <a:cs typeface="Source Sans Pro"/>
                  <a:sym typeface="Source Sans Pro"/>
                </a:rPr>
                <a:t>4. Defining availability</a:t>
              </a:r>
              <a:endParaRPr b="1" i="0" sz="1200" u="none" cap="none" strike="noStrike">
                <a:solidFill>
                  <a:srgbClr val="24283B"/>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24283B"/>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lang="en" sz="1000">
                  <a:solidFill>
                    <a:srgbClr val="24283B"/>
                  </a:solidFill>
                  <a:latin typeface="Source Sans Pro"/>
                  <a:ea typeface="Source Sans Pro"/>
                  <a:cs typeface="Source Sans Pro"/>
                  <a:sym typeface="Source Sans Pro"/>
                </a:rPr>
                <a:t>We defined availability </a:t>
              </a:r>
              <a:r>
                <a:rPr lang="en" sz="1000">
                  <a:solidFill>
                    <a:schemeClr val="dk2"/>
                  </a:solidFill>
                  <a:latin typeface="Source Sans Pro"/>
                  <a:ea typeface="Source Sans Pro"/>
                  <a:cs typeface="Source Sans Pro"/>
                  <a:sym typeface="Source Sans Pro"/>
                </a:rPr>
                <a:t>to be the </a:t>
              </a:r>
              <a:r>
                <a:rPr b="1" lang="en" sz="1000">
                  <a:solidFill>
                    <a:schemeClr val="dk2"/>
                  </a:solidFill>
                  <a:latin typeface="Source Sans Pro"/>
                  <a:ea typeface="Source Sans Pro"/>
                  <a:cs typeface="Source Sans Pro"/>
                  <a:sym typeface="Source Sans Pro"/>
                </a:rPr>
                <a:t>proportion</a:t>
              </a:r>
              <a:r>
                <a:rPr lang="en" sz="1000">
                  <a:solidFill>
                    <a:schemeClr val="dk2"/>
                  </a:solidFill>
                  <a:latin typeface="Source Sans Pro"/>
                  <a:ea typeface="Source Sans Pro"/>
                  <a:cs typeface="Source Sans Pro"/>
                  <a:sym typeface="Source Sans Pro"/>
                </a:rPr>
                <a:t> of available bikes in a station at a certain time</a:t>
              </a:r>
              <a:endParaRPr sz="1000">
                <a:solidFill>
                  <a:schemeClr val="dk2"/>
                </a:solidFill>
                <a:latin typeface="Source Sans Pro"/>
                <a:ea typeface="Source Sans Pro"/>
                <a:cs typeface="Source Sans Pro"/>
                <a:sym typeface="Source Sans Pro"/>
              </a:endParaRPr>
            </a:p>
            <a:p>
              <a:pPr indent="0" lvl="0" marL="0" marR="0" rtl="0" algn="l">
                <a:lnSpc>
                  <a:spcPct val="100000"/>
                </a:lnSpc>
                <a:spcBef>
                  <a:spcPts val="1600"/>
                </a:spcBef>
                <a:spcAft>
                  <a:spcPts val="1600"/>
                </a:spcAft>
                <a:buClr>
                  <a:srgbClr val="000000"/>
                </a:buClr>
                <a:buSzPts val="800"/>
                <a:buFont typeface="Arial"/>
                <a:buNone/>
              </a:pPr>
              <a:r>
                <a:t/>
              </a:r>
              <a:endParaRPr sz="800">
                <a:solidFill>
                  <a:srgbClr val="24283B"/>
                </a:solidFill>
                <a:latin typeface="Red Hat Text"/>
                <a:ea typeface="Red Hat Text"/>
                <a:cs typeface="Red Hat Text"/>
                <a:sym typeface="Red Hat Text"/>
              </a:endParaRPr>
            </a:p>
          </p:txBody>
        </p:sp>
        <p:cxnSp>
          <p:nvCxnSpPr>
            <p:cNvPr id="181" name="Google Shape;181;p28"/>
            <p:cNvCxnSpPr/>
            <p:nvPr/>
          </p:nvCxnSpPr>
          <p:spPr>
            <a:xfrm flipH="1" rot="10800000">
              <a:off x="5005925" y="3952936"/>
              <a:ext cx="1287600" cy="9900"/>
            </a:xfrm>
            <a:prstGeom prst="straightConnector1">
              <a:avLst/>
            </a:prstGeom>
            <a:noFill/>
            <a:ln cap="flat" cmpd="sng" w="9525">
              <a:solidFill>
                <a:srgbClr val="9FE2D0"/>
              </a:solidFill>
              <a:prstDash val="solid"/>
              <a:round/>
              <a:headEnd len="sm" w="sm" type="none"/>
              <a:tailEnd len="med" w="med" type="oval"/>
            </a:ln>
          </p:spPr>
        </p:cxnSp>
        <p:sp>
          <p:nvSpPr>
            <p:cNvPr id="182" name="Google Shape;182;p28"/>
            <p:cNvSpPr txBox="1"/>
            <p:nvPr/>
          </p:nvSpPr>
          <p:spPr>
            <a:xfrm>
              <a:off x="3428848" y="3237082"/>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4283B"/>
                  </a:solidFill>
                  <a:latin typeface="Red Hat Display"/>
                  <a:ea typeface="Red Hat Display"/>
                  <a:cs typeface="Red Hat Display"/>
                  <a:sym typeface="Red Hat Display"/>
                </a:rPr>
                <a:t>0</a:t>
              </a:r>
              <a:r>
                <a:rPr b="1" lang="en" sz="1600">
                  <a:solidFill>
                    <a:srgbClr val="24283B"/>
                  </a:solidFill>
                  <a:latin typeface="Red Hat Display"/>
                  <a:ea typeface="Red Hat Display"/>
                  <a:cs typeface="Red Hat Display"/>
                  <a:sym typeface="Red Hat Display"/>
                </a:rPr>
                <a:t>1</a:t>
              </a:r>
              <a:r>
                <a:rPr b="1" i="0" lang="en" sz="1600" u="none" cap="none" strike="noStrike">
                  <a:solidFill>
                    <a:srgbClr val="24283B"/>
                  </a:solidFill>
                  <a:latin typeface="Red Hat Display"/>
                  <a:ea typeface="Red Hat Display"/>
                  <a:cs typeface="Red Hat Display"/>
                  <a:sym typeface="Red Hat Display"/>
                </a:rPr>
                <a:t> </a:t>
              </a:r>
              <a:endParaRPr b="1" i="0" sz="1600" u="none" cap="none" strike="noStrike">
                <a:solidFill>
                  <a:srgbClr val="24283B"/>
                </a:solidFill>
                <a:latin typeface="Red Hat Display"/>
                <a:ea typeface="Red Hat Display"/>
                <a:cs typeface="Red Hat Display"/>
                <a:sym typeface="Red Hat Display"/>
              </a:endParaRPr>
            </a:p>
          </p:txBody>
        </p:sp>
      </p:grpSp>
      <p:sp>
        <p:nvSpPr>
          <p:cNvPr id="183" name="Google Shape;183;p28"/>
          <p:cNvSpPr txBox="1"/>
          <p:nvPr/>
        </p:nvSpPr>
        <p:spPr>
          <a:xfrm>
            <a:off x="3687050" y="1849525"/>
            <a:ext cx="5487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4283B"/>
                </a:solidFill>
                <a:latin typeface="Red Hat Display"/>
                <a:ea typeface="Red Hat Display"/>
                <a:cs typeface="Red Hat Display"/>
                <a:sym typeface="Red Hat Display"/>
              </a:rPr>
              <a:t>0</a:t>
            </a:r>
            <a:r>
              <a:rPr b="1" lang="en" sz="1600">
                <a:solidFill>
                  <a:srgbClr val="24283B"/>
                </a:solidFill>
                <a:latin typeface="Red Hat Display"/>
                <a:ea typeface="Red Hat Display"/>
                <a:cs typeface="Red Hat Display"/>
                <a:sym typeface="Red Hat Display"/>
              </a:rPr>
              <a:t>2</a:t>
            </a:r>
            <a:r>
              <a:rPr b="1" i="0" lang="en" sz="1600" u="none" cap="none" strike="noStrike">
                <a:solidFill>
                  <a:srgbClr val="24283B"/>
                </a:solidFill>
                <a:latin typeface="Red Hat Display"/>
                <a:ea typeface="Red Hat Display"/>
                <a:cs typeface="Red Hat Display"/>
                <a:sym typeface="Red Hat Display"/>
              </a:rPr>
              <a:t> </a:t>
            </a:r>
            <a:endParaRPr b="1" i="0" sz="1600" u="none" cap="none" strike="noStrike">
              <a:solidFill>
                <a:srgbClr val="24283B"/>
              </a:solidFill>
              <a:latin typeface="Red Hat Display"/>
              <a:ea typeface="Red Hat Display"/>
              <a:cs typeface="Red Hat Display"/>
              <a:sym typeface="Red Hat Display"/>
            </a:endParaRPr>
          </a:p>
        </p:txBody>
      </p:sp>
      <p:sp>
        <p:nvSpPr>
          <p:cNvPr id="184" name="Google Shape;184;p28"/>
          <p:cNvSpPr txBox="1"/>
          <p:nvPr/>
        </p:nvSpPr>
        <p:spPr>
          <a:xfrm>
            <a:off x="4800450" y="3351932"/>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4283B"/>
                </a:solidFill>
                <a:latin typeface="Red Hat Display"/>
                <a:ea typeface="Red Hat Display"/>
                <a:cs typeface="Red Hat Display"/>
                <a:sym typeface="Red Hat Display"/>
              </a:rPr>
              <a:t>0</a:t>
            </a:r>
            <a:r>
              <a:rPr b="1" lang="en" sz="1600">
                <a:solidFill>
                  <a:srgbClr val="24283B"/>
                </a:solidFill>
                <a:latin typeface="Red Hat Display"/>
                <a:ea typeface="Red Hat Display"/>
                <a:cs typeface="Red Hat Display"/>
                <a:sym typeface="Red Hat Display"/>
              </a:rPr>
              <a:t>4</a:t>
            </a:r>
            <a:r>
              <a:rPr b="1" i="0" lang="en" sz="1600" u="none" cap="none" strike="noStrike">
                <a:solidFill>
                  <a:srgbClr val="24283B"/>
                </a:solidFill>
                <a:latin typeface="Red Hat Display"/>
                <a:ea typeface="Red Hat Display"/>
                <a:cs typeface="Red Hat Display"/>
                <a:sym typeface="Red Hat Display"/>
              </a:rPr>
              <a:t> </a:t>
            </a:r>
            <a:endParaRPr b="1" i="0" sz="1600" u="none" cap="none" strike="noStrike">
              <a:solidFill>
                <a:srgbClr val="24283B"/>
              </a:solidFill>
              <a:latin typeface="Red Hat Display"/>
              <a:ea typeface="Red Hat Display"/>
              <a:cs typeface="Red Hat Display"/>
              <a:sym typeface="Red Hat Display"/>
            </a:endParaRPr>
          </a:p>
        </p:txBody>
      </p:sp>
      <p:sp>
        <p:nvSpPr>
          <p:cNvPr id="185" name="Google Shape;185;p28"/>
          <p:cNvSpPr txBox="1"/>
          <p:nvPr/>
        </p:nvSpPr>
        <p:spPr>
          <a:xfrm>
            <a:off x="4996050" y="2040332"/>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4283B"/>
                </a:solidFill>
                <a:latin typeface="Red Hat Display"/>
                <a:ea typeface="Red Hat Display"/>
                <a:cs typeface="Red Hat Display"/>
                <a:sym typeface="Red Hat Display"/>
              </a:rPr>
              <a:t>03 </a:t>
            </a:r>
            <a:endParaRPr b="1" i="0" sz="1600" u="none" cap="none" strike="noStrike">
              <a:solidFill>
                <a:srgbClr val="24283B"/>
              </a:solidFill>
              <a:latin typeface="Red Hat Display"/>
              <a:ea typeface="Red Hat Display"/>
              <a:cs typeface="Red Hat Display"/>
              <a:sym typeface="Red Hat Display"/>
            </a:endParaRPr>
          </a:p>
        </p:txBody>
      </p:sp>
      <p:cxnSp>
        <p:nvCxnSpPr>
          <p:cNvPr id="186" name="Google Shape;186;p28"/>
          <p:cNvCxnSpPr/>
          <p:nvPr/>
        </p:nvCxnSpPr>
        <p:spPr>
          <a:xfrm rot="10800000">
            <a:off x="2849748" y="1612100"/>
            <a:ext cx="1116600" cy="1200"/>
          </a:xfrm>
          <a:prstGeom prst="straightConnector1">
            <a:avLst/>
          </a:prstGeom>
          <a:noFill/>
          <a:ln cap="flat" cmpd="sng" w="9525">
            <a:solidFill>
              <a:srgbClr val="FFCE00"/>
            </a:solidFill>
            <a:prstDash val="solid"/>
            <a:round/>
            <a:headEnd len="sm" w="sm" type="none"/>
            <a:tailEnd len="med" w="med" type="oval"/>
          </a:ln>
        </p:spPr>
      </p:cxnSp>
      <p:sp>
        <p:nvSpPr>
          <p:cNvPr id="187" name="Google Shape;187;p28"/>
          <p:cNvSpPr txBox="1"/>
          <p:nvPr/>
        </p:nvSpPr>
        <p:spPr>
          <a:xfrm>
            <a:off x="960550" y="1375875"/>
            <a:ext cx="18900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rgbClr val="24283B"/>
                </a:solidFill>
                <a:latin typeface="Source Sans Pro"/>
                <a:ea typeface="Source Sans Pro"/>
                <a:cs typeface="Source Sans Pro"/>
                <a:sym typeface="Source Sans Pro"/>
              </a:rPr>
              <a:t>2. Adding reshuffle trips</a:t>
            </a:r>
            <a:endParaRPr b="1" i="0" sz="1200" u="none" cap="none" strike="noStrike">
              <a:solidFill>
                <a:srgbClr val="24283B"/>
              </a:solidFill>
              <a:latin typeface="Source Sans Pro"/>
              <a:ea typeface="Source Sans Pro"/>
              <a:cs typeface="Source Sans Pro"/>
              <a:sym typeface="Source Sans Pro"/>
            </a:endParaRPr>
          </a:p>
          <a:p>
            <a:pPr indent="0" lvl="0" marL="0" marR="0" rtl="0" algn="r">
              <a:lnSpc>
                <a:spcPct val="100000"/>
              </a:lnSpc>
              <a:spcBef>
                <a:spcPts val="0"/>
              </a:spcBef>
              <a:spcAft>
                <a:spcPts val="0"/>
              </a:spcAft>
              <a:buClr>
                <a:srgbClr val="000000"/>
              </a:buClr>
              <a:buSzPts val="800"/>
              <a:buFont typeface="Arial"/>
              <a:buNone/>
            </a:pPr>
            <a:r>
              <a:t/>
            </a:r>
            <a:endParaRPr b="1" i="0" sz="800" u="none" cap="none" strike="noStrike">
              <a:solidFill>
                <a:srgbClr val="24283B"/>
              </a:solidFill>
              <a:latin typeface="Source Sans Pro"/>
              <a:ea typeface="Source Sans Pro"/>
              <a:cs typeface="Source Sans Pro"/>
              <a:sym typeface="Source Sans Pro"/>
            </a:endParaRPr>
          </a:p>
          <a:p>
            <a:pPr indent="0" lvl="0" marL="0" rtl="0" algn="l">
              <a:lnSpc>
                <a:spcPct val="115000"/>
              </a:lnSpc>
              <a:spcBef>
                <a:spcPts val="0"/>
              </a:spcBef>
              <a:spcAft>
                <a:spcPts val="1000"/>
              </a:spcAft>
              <a:buNone/>
            </a:pPr>
            <a:r>
              <a:rPr lang="en" sz="1000">
                <a:solidFill>
                  <a:schemeClr val="dk2"/>
                </a:solidFill>
                <a:latin typeface="Source Sans Pro"/>
                <a:ea typeface="Source Sans Pro"/>
                <a:cs typeface="Source Sans Pro"/>
                <a:sym typeface="Source Sans Pro"/>
              </a:rPr>
              <a:t>We assumed that reshuffling occurred when bike last arrived at station A, but was recently picked up from station B</a:t>
            </a:r>
            <a:endParaRPr b="1" i="0" sz="1000" u="none" cap="none" strike="noStrike">
              <a:solidFill>
                <a:srgbClr val="24283B"/>
              </a:solidFill>
              <a:latin typeface="Source Sans Pro"/>
              <a:ea typeface="Source Sans Pro"/>
              <a:cs typeface="Source Sans Pro"/>
              <a:sym typeface="Source Sans Pro"/>
            </a:endParaRPr>
          </a:p>
        </p:txBody>
      </p:sp>
      <p:sp>
        <p:nvSpPr>
          <p:cNvPr id="188" name="Google Shape;188;p28"/>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the Transformed Data</a:t>
            </a:r>
            <a:endParaRPr/>
          </a:p>
        </p:txBody>
      </p:sp>
      <p:sp>
        <p:nvSpPr>
          <p:cNvPr id="195" name="Google Shape;195;p29"/>
          <p:cNvSpPr txBox="1"/>
          <p:nvPr>
            <p:ph idx="1" type="body"/>
          </p:nvPr>
        </p:nvSpPr>
        <p:spPr>
          <a:xfrm>
            <a:off x="520700" y="992225"/>
            <a:ext cx="8013000" cy="39393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n" sz="1200">
                <a:solidFill>
                  <a:srgbClr val="980000"/>
                </a:solidFill>
              </a:rPr>
              <a:t> </a:t>
            </a:r>
            <a:r>
              <a:rPr b="1" lang="en" sz="1600">
                <a:solidFill>
                  <a:srgbClr val="980000"/>
                </a:solidFill>
              </a:rPr>
              <a:t>Response Variable:</a:t>
            </a:r>
            <a:endParaRPr>
              <a:solidFill>
                <a:srgbClr val="980000"/>
              </a:solidFill>
            </a:endParaRPr>
          </a:p>
          <a:p>
            <a:pPr indent="-311150" lvl="1" marL="914400" rtl="0" algn="l">
              <a:lnSpc>
                <a:spcPct val="150000"/>
              </a:lnSpc>
              <a:spcBef>
                <a:spcPts val="0"/>
              </a:spcBef>
              <a:spcAft>
                <a:spcPts val="0"/>
              </a:spcAft>
              <a:buClr>
                <a:schemeClr val="dk2"/>
              </a:buClr>
              <a:buSzPts val="1300"/>
              <a:buChar char="○"/>
            </a:pPr>
            <a:r>
              <a:rPr lang="en" sz="1300">
                <a:solidFill>
                  <a:schemeClr val="dk2"/>
                </a:solidFill>
              </a:rPr>
              <a:t> </a:t>
            </a:r>
            <a:r>
              <a:rPr b="1" lang="en" sz="1300">
                <a:solidFill>
                  <a:schemeClr val="dk2"/>
                </a:solidFill>
              </a:rPr>
              <a:t>availability</a:t>
            </a:r>
            <a:r>
              <a:rPr lang="en" sz="1300">
                <a:solidFill>
                  <a:schemeClr val="dk2"/>
                </a:solidFill>
              </a:rPr>
              <a:t>: </a:t>
            </a:r>
            <a:endParaRPr sz="1300">
              <a:solidFill>
                <a:schemeClr val="dk2"/>
              </a:solidFill>
            </a:endParaRPr>
          </a:p>
          <a:p>
            <a:pPr indent="-311150" lvl="2" marL="1371600" rtl="0" algn="l">
              <a:lnSpc>
                <a:spcPct val="150000"/>
              </a:lnSpc>
              <a:spcBef>
                <a:spcPts val="0"/>
              </a:spcBef>
              <a:spcAft>
                <a:spcPts val="0"/>
              </a:spcAft>
              <a:buClr>
                <a:schemeClr val="dk2"/>
              </a:buClr>
              <a:buSzPts val="1300"/>
              <a:buChar char="■"/>
            </a:pPr>
            <a:r>
              <a:rPr lang="en" sz="1300">
                <a:solidFill>
                  <a:schemeClr val="dk2"/>
                </a:solidFill>
              </a:rPr>
              <a:t>YES:  </a:t>
            </a:r>
            <a:r>
              <a:rPr lang="en" sz="1200">
                <a:solidFill>
                  <a:schemeClr val="dk2"/>
                </a:solidFill>
              </a:rPr>
              <a:t>station has </a:t>
            </a:r>
            <a:r>
              <a:rPr b="1" lang="en" sz="1200">
                <a:solidFill>
                  <a:srgbClr val="FF0000"/>
                </a:solidFill>
              </a:rPr>
              <a:t>at least</a:t>
            </a:r>
            <a:r>
              <a:rPr lang="en" sz="1200">
                <a:solidFill>
                  <a:schemeClr val="dk2"/>
                </a:solidFill>
              </a:rPr>
              <a:t> 20% bikes available</a:t>
            </a:r>
            <a:endParaRPr sz="1300">
              <a:solidFill>
                <a:schemeClr val="dk2"/>
              </a:solidFill>
            </a:endParaRPr>
          </a:p>
          <a:p>
            <a:pPr indent="-304800" lvl="2" marL="1371600" rtl="0" algn="l">
              <a:lnSpc>
                <a:spcPct val="150000"/>
              </a:lnSpc>
              <a:spcBef>
                <a:spcPts val="0"/>
              </a:spcBef>
              <a:spcAft>
                <a:spcPts val="0"/>
              </a:spcAft>
              <a:buClr>
                <a:schemeClr val="dk2"/>
              </a:buClr>
              <a:buSzPts val="1200"/>
              <a:buChar char="■"/>
            </a:pPr>
            <a:r>
              <a:rPr lang="en" sz="1200">
                <a:solidFill>
                  <a:schemeClr val="dk2"/>
                </a:solidFill>
              </a:rPr>
              <a:t>NO: station has </a:t>
            </a:r>
            <a:r>
              <a:rPr b="1" lang="en" sz="1200">
                <a:solidFill>
                  <a:srgbClr val="FF0000"/>
                </a:solidFill>
              </a:rPr>
              <a:t>less than</a:t>
            </a:r>
            <a:r>
              <a:rPr lang="en" sz="1200">
                <a:solidFill>
                  <a:schemeClr val="dk2"/>
                </a:solidFill>
              </a:rPr>
              <a:t> 20% bikes available</a:t>
            </a:r>
            <a:endParaRPr sz="1200">
              <a:solidFill>
                <a:schemeClr val="dk2"/>
              </a:solidFill>
            </a:endParaRPr>
          </a:p>
          <a:p>
            <a:pPr indent="0" lvl="0" marL="914400" rtl="0" algn="l">
              <a:lnSpc>
                <a:spcPct val="150000"/>
              </a:lnSpc>
              <a:spcBef>
                <a:spcPts val="0"/>
              </a:spcBef>
              <a:spcAft>
                <a:spcPts val="0"/>
              </a:spcAft>
              <a:buNone/>
            </a:pPr>
            <a:r>
              <a:t/>
            </a:r>
            <a:endParaRPr sz="1200">
              <a:solidFill>
                <a:schemeClr val="dk2"/>
              </a:solidFill>
            </a:endParaRPr>
          </a:p>
          <a:p>
            <a:pPr indent="0" lvl="0" marL="0" rtl="0" algn="l">
              <a:lnSpc>
                <a:spcPct val="150000"/>
              </a:lnSpc>
              <a:spcBef>
                <a:spcPts val="0"/>
              </a:spcBef>
              <a:spcAft>
                <a:spcPts val="0"/>
              </a:spcAft>
              <a:buNone/>
            </a:pPr>
            <a:r>
              <a:rPr b="1" lang="en" sz="1500">
                <a:solidFill>
                  <a:srgbClr val="980000"/>
                </a:solidFill>
              </a:rPr>
              <a:t> Explanatory Variables:</a:t>
            </a:r>
            <a:endParaRPr b="1" sz="1500">
              <a:solidFill>
                <a:srgbClr val="980000"/>
              </a:solidFill>
            </a:endParaRPr>
          </a:p>
          <a:p>
            <a:pPr indent="-311150" lvl="1" marL="914400" rtl="0" algn="l">
              <a:lnSpc>
                <a:spcPct val="150000"/>
              </a:lnSpc>
              <a:spcBef>
                <a:spcPts val="0"/>
              </a:spcBef>
              <a:spcAft>
                <a:spcPts val="0"/>
              </a:spcAft>
              <a:buClr>
                <a:schemeClr val="dk2"/>
              </a:buClr>
              <a:buSzPts val="1300"/>
              <a:buChar char="○"/>
            </a:pPr>
            <a:r>
              <a:rPr b="1" lang="en" sz="1300">
                <a:solidFill>
                  <a:schemeClr val="dk2"/>
                </a:solidFill>
              </a:rPr>
              <a:t>is_weekday</a:t>
            </a:r>
            <a:r>
              <a:rPr lang="en" sz="1300">
                <a:solidFill>
                  <a:schemeClr val="dk2"/>
                </a:solidFill>
              </a:rPr>
              <a:t>: the day is a weekday</a:t>
            </a:r>
            <a:endParaRPr sz="1300">
              <a:solidFill>
                <a:schemeClr val="dk2"/>
              </a:solidFill>
            </a:endParaRPr>
          </a:p>
          <a:p>
            <a:pPr indent="-311150" lvl="1" marL="914400" rtl="0" algn="l">
              <a:lnSpc>
                <a:spcPct val="150000"/>
              </a:lnSpc>
              <a:spcBef>
                <a:spcPts val="0"/>
              </a:spcBef>
              <a:spcAft>
                <a:spcPts val="0"/>
              </a:spcAft>
              <a:buClr>
                <a:schemeClr val="dk2"/>
              </a:buClr>
              <a:buSzPts val="1300"/>
              <a:buChar char="○"/>
            </a:pPr>
            <a:r>
              <a:rPr b="1" lang="en" sz="1300">
                <a:solidFill>
                  <a:schemeClr val="dk2"/>
                </a:solidFill>
              </a:rPr>
              <a:t>month</a:t>
            </a:r>
            <a:r>
              <a:rPr lang="en" sz="1300">
                <a:solidFill>
                  <a:schemeClr val="dk2"/>
                </a:solidFill>
              </a:rPr>
              <a:t>: month of the trip </a:t>
            </a:r>
            <a:endParaRPr sz="1300">
              <a:solidFill>
                <a:schemeClr val="dk2"/>
              </a:solidFill>
            </a:endParaRPr>
          </a:p>
          <a:p>
            <a:pPr indent="-311150" lvl="1" marL="914400" rtl="0" algn="l">
              <a:lnSpc>
                <a:spcPct val="150000"/>
              </a:lnSpc>
              <a:spcBef>
                <a:spcPts val="0"/>
              </a:spcBef>
              <a:spcAft>
                <a:spcPts val="0"/>
              </a:spcAft>
              <a:buClr>
                <a:schemeClr val="dk2"/>
              </a:buClr>
              <a:buSzPts val="1300"/>
              <a:buChar char="○"/>
            </a:pPr>
            <a:r>
              <a:rPr b="1" lang="en" sz="1300">
                <a:solidFill>
                  <a:schemeClr val="dk2"/>
                </a:solidFill>
              </a:rPr>
              <a:t>PRCP</a:t>
            </a:r>
            <a:r>
              <a:rPr lang="en" sz="1300">
                <a:solidFill>
                  <a:schemeClr val="dk2"/>
                </a:solidFill>
              </a:rPr>
              <a:t>: precipitation rate during day of the trip</a:t>
            </a:r>
            <a:endParaRPr sz="1300">
              <a:solidFill>
                <a:schemeClr val="dk2"/>
              </a:solidFill>
            </a:endParaRPr>
          </a:p>
          <a:p>
            <a:pPr indent="-311150" lvl="1" marL="914400" rtl="0" algn="l">
              <a:lnSpc>
                <a:spcPct val="150000"/>
              </a:lnSpc>
              <a:spcBef>
                <a:spcPts val="0"/>
              </a:spcBef>
              <a:spcAft>
                <a:spcPts val="0"/>
              </a:spcAft>
              <a:buClr>
                <a:schemeClr val="dk2"/>
              </a:buClr>
              <a:buSzPts val="1300"/>
              <a:buChar char="○"/>
            </a:pPr>
            <a:r>
              <a:rPr b="1" lang="en" sz="1300">
                <a:solidFill>
                  <a:schemeClr val="dk2"/>
                </a:solidFill>
              </a:rPr>
              <a:t>TAVG</a:t>
            </a:r>
            <a:r>
              <a:rPr lang="en" sz="1300">
                <a:solidFill>
                  <a:schemeClr val="dk2"/>
                </a:solidFill>
              </a:rPr>
              <a:t>: average temperature during day of the trip</a:t>
            </a:r>
            <a:endParaRPr sz="1300">
              <a:solidFill>
                <a:schemeClr val="dk2"/>
              </a:solidFill>
            </a:endParaRPr>
          </a:p>
          <a:p>
            <a:pPr indent="-311150" lvl="1" marL="914400" rtl="0" algn="l">
              <a:lnSpc>
                <a:spcPct val="150000"/>
              </a:lnSpc>
              <a:spcBef>
                <a:spcPts val="0"/>
              </a:spcBef>
              <a:spcAft>
                <a:spcPts val="0"/>
              </a:spcAft>
              <a:buClr>
                <a:schemeClr val="dk2"/>
              </a:buClr>
              <a:buSzPts val="1300"/>
              <a:buChar char="○"/>
            </a:pPr>
            <a:r>
              <a:rPr b="1" lang="en" sz="1300">
                <a:solidFill>
                  <a:schemeClr val="dk2"/>
                </a:solidFill>
              </a:rPr>
              <a:t>hour_minute</a:t>
            </a:r>
            <a:r>
              <a:rPr lang="en" sz="1300">
                <a:solidFill>
                  <a:schemeClr val="dk2"/>
                </a:solidFill>
              </a:rPr>
              <a:t>:</a:t>
            </a:r>
            <a:r>
              <a:rPr lang="en" sz="1300">
                <a:solidFill>
                  <a:schemeClr val="dk2"/>
                </a:solidFill>
              </a:rPr>
              <a:t> during which 30 minutes of the day the bike ride happened</a:t>
            </a:r>
            <a:endParaRPr sz="1300">
              <a:solidFill>
                <a:schemeClr val="dk2"/>
              </a:solidFill>
            </a:endParaRPr>
          </a:p>
          <a:p>
            <a:pPr indent="-311150" lvl="1" marL="914400" rtl="0" algn="l">
              <a:lnSpc>
                <a:spcPct val="150000"/>
              </a:lnSpc>
              <a:spcBef>
                <a:spcPts val="0"/>
              </a:spcBef>
              <a:spcAft>
                <a:spcPts val="0"/>
              </a:spcAft>
              <a:buClr>
                <a:schemeClr val="dk2"/>
              </a:buClr>
              <a:buSzPts val="1300"/>
              <a:buChar char="○"/>
            </a:pPr>
            <a:r>
              <a:rPr b="1" lang="en" sz="1300">
                <a:solidFill>
                  <a:schemeClr val="dk2"/>
                </a:solidFill>
              </a:rPr>
              <a:t>station_id</a:t>
            </a:r>
            <a:r>
              <a:rPr lang="en" sz="1300">
                <a:solidFill>
                  <a:schemeClr val="dk2"/>
                </a:solidFill>
              </a:rPr>
              <a:t>:</a:t>
            </a:r>
            <a:r>
              <a:rPr lang="en" sz="1300">
                <a:solidFill>
                  <a:schemeClr val="dk2"/>
                </a:solidFill>
              </a:rPr>
              <a:t> station number</a:t>
            </a:r>
            <a:endParaRPr sz="1300">
              <a:solidFill>
                <a:schemeClr val="dk2"/>
              </a:solidFill>
            </a:endParaRPr>
          </a:p>
          <a:p>
            <a:pPr indent="0" lvl="0" marL="914400" rtl="0" algn="l">
              <a:lnSpc>
                <a:spcPct val="100000"/>
              </a:lnSpc>
              <a:spcBef>
                <a:spcPts val="0"/>
              </a:spcBef>
              <a:spcAft>
                <a:spcPts val="0"/>
              </a:spcAft>
              <a:buNone/>
            </a:pPr>
            <a:r>
              <a:t/>
            </a:r>
            <a:endParaRPr b="1" sz="1300">
              <a:solidFill>
                <a:schemeClr val="dk2"/>
              </a:solidFill>
            </a:endParaRPr>
          </a:p>
          <a:p>
            <a:pPr indent="0" lvl="0" marL="0" rtl="0" algn="l">
              <a:spcBef>
                <a:spcPts val="0"/>
              </a:spcBef>
              <a:spcAft>
                <a:spcPts val="1200"/>
              </a:spcAft>
              <a:buNone/>
            </a:pPr>
            <a:r>
              <a:t/>
            </a:r>
            <a:endParaRPr b="1" sz="1300">
              <a:solidFill>
                <a:schemeClr val="dk2"/>
              </a:solidFill>
            </a:endParaRPr>
          </a:p>
        </p:txBody>
      </p:sp>
      <p:sp>
        <p:nvSpPr>
          <p:cNvPr id="196" name="Google Shape;196;p29"/>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9"/>
          <p:cNvPicPr preferRelativeResize="0"/>
          <p:nvPr/>
        </p:nvPicPr>
        <p:blipFill>
          <a:blip r:embed="rId3">
            <a:alphaModFix amt="50000"/>
          </a:blip>
          <a:stretch>
            <a:fillRect/>
          </a:stretch>
        </p:blipFill>
        <p:spPr>
          <a:xfrm>
            <a:off x="5425725" y="1268450"/>
            <a:ext cx="3406577" cy="2198975"/>
          </a:xfrm>
          <a:prstGeom prst="rect">
            <a:avLst/>
          </a:prstGeom>
          <a:noFill/>
          <a:ln>
            <a:noFill/>
          </a:ln>
        </p:spPr>
      </p:pic>
      <p:sp>
        <p:nvSpPr>
          <p:cNvPr id="198" name="Google Shape;198;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idx="1" type="body"/>
          </p:nvPr>
        </p:nvSpPr>
        <p:spPr>
          <a:xfrm>
            <a:off x="241300" y="1014250"/>
            <a:ext cx="4228800" cy="38181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2"/>
              </a:buClr>
              <a:buSzPts val="1400"/>
              <a:buChar char="●"/>
            </a:pPr>
            <a:r>
              <a:rPr lang="en" sz="1400">
                <a:solidFill>
                  <a:schemeClr val="dk2"/>
                </a:solidFill>
              </a:rPr>
              <a:t>C</a:t>
            </a:r>
            <a:r>
              <a:rPr lang="en" sz="1400">
                <a:solidFill>
                  <a:schemeClr val="dk2"/>
                </a:solidFill>
              </a:rPr>
              <a:t>lustering based on:</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a:solidFill>
                  <a:schemeClr val="dk2"/>
                </a:solidFill>
              </a:rPr>
              <a:t>Longitude</a:t>
            </a:r>
            <a:endParaRPr>
              <a:solidFill>
                <a:schemeClr val="dk2"/>
              </a:solidFill>
            </a:endParaRPr>
          </a:p>
          <a:p>
            <a:pPr indent="-317500" lvl="1" marL="914400" rtl="0" algn="l">
              <a:lnSpc>
                <a:spcPct val="100000"/>
              </a:lnSpc>
              <a:spcBef>
                <a:spcPts val="0"/>
              </a:spcBef>
              <a:spcAft>
                <a:spcPts val="0"/>
              </a:spcAft>
              <a:buClr>
                <a:schemeClr val="dk2"/>
              </a:buClr>
              <a:buSzPts val="1400"/>
              <a:buChar char="○"/>
            </a:pPr>
            <a:r>
              <a:rPr lang="en">
                <a:solidFill>
                  <a:schemeClr val="dk2"/>
                </a:solidFill>
              </a:rPr>
              <a:t>Latitude</a:t>
            </a:r>
            <a:endParaRPr>
              <a:solidFill>
                <a:schemeClr val="dk2"/>
              </a:solidFill>
            </a:endParaRPr>
          </a:p>
          <a:p>
            <a:pPr indent="-317500" lvl="1" marL="914400" rtl="0" algn="l">
              <a:lnSpc>
                <a:spcPct val="100000"/>
              </a:lnSpc>
              <a:spcBef>
                <a:spcPts val="0"/>
              </a:spcBef>
              <a:spcAft>
                <a:spcPts val="0"/>
              </a:spcAft>
              <a:buClr>
                <a:schemeClr val="dk2"/>
              </a:buClr>
              <a:buSzPts val="1400"/>
              <a:buChar char="○"/>
            </a:pPr>
            <a:r>
              <a:rPr lang="en">
                <a:solidFill>
                  <a:schemeClr val="dk2"/>
                </a:solidFill>
              </a:rPr>
              <a:t>Variance of availability</a:t>
            </a:r>
            <a:endParaRPr sz="1400">
              <a:solidFill>
                <a:schemeClr val="dk2"/>
              </a:solidFill>
            </a:endParaRPr>
          </a:p>
          <a:p>
            <a:pPr indent="-317500" lvl="0" marL="457200" rtl="0" algn="l">
              <a:lnSpc>
                <a:spcPct val="100000"/>
              </a:lnSpc>
              <a:spcBef>
                <a:spcPts val="1000"/>
              </a:spcBef>
              <a:spcAft>
                <a:spcPts val="0"/>
              </a:spcAft>
              <a:buClr>
                <a:schemeClr val="dk2"/>
              </a:buClr>
              <a:buSzPts val="1400"/>
              <a:buChar char="●"/>
            </a:pPr>
            <a:r>
              <a:rPr lang="en" sz="1400">
                <a:solidFill>
                  <a:schemeClr val="dk2"/>
                </a:solidFill>
              </a:rPr>
              <a:t>From the 5 resulting clusters, we focused on the central cluster with supposedly higher demand</a:t>
            </a:r>
            <a:endParaRPr sz="1400">
              <a:solidFill>
                <a:schemeClr val="dk2"/>
              </a:solidFill>
            </a:endParaRPr>
          </a:p>
          <a:p>
            <a:pPr indent="-317500" lvl="0" marL="457200" rtl="0" algn="l">
              <a:lnSpc>
                <a:spcPct val="100000"/>
              </a:lnSpc>
              <a:spcBef>
                <a:spcPts val="1000"/>
              </a:spcBef>
              <a:spcAft>
                <a:spcPts val="0"/>
              </a:spcAft>
              <a:buClr>
                <a:schemeClr val="dk2"/>
              </a:buClr>
              <a:buSzPts val="1400"/>
              <a:buChar char="●"/>
            </a:pPr>
            <a:r>
              <a:rPr lang="en" sz="1400">
                <a:solidFill>
                  <a:schemeClr val="dk2"/>
                </a:solidFill>
              </a:rPr>
              <a:t>From this central cluster, we then chose the </a:t>
            </a:r>
            <a:r>
              <a:rPr b="1" lang="en" sz="1400">
                <a:solidFill>
                  <a:schemeClr val="dk2"/>
                </a:solidFill>
              </a:rPr>
              <a:t>top 20</a:t>
            </a:r>
            <a:r>
              <a:rPr lang="en" sz="1400">
                <a:solidFill>
                  <a:schemeClr val="dk2"/>
                </a:solidFill>
              </a:rPr>
              <a:t> stations with </a:t>
            </a:r>
            <a:r>
              <a:rPr b="1" lang="en" sz="1400">
                <a:solidFill>
                  <a:schemeClr val="dk2"/>
                </a:solidFill>
              </a:rPr>
              <a:t>highest variance</a:t>
            </a:r>
            <a:r>
              <a:rPr lang="en" sz="1400">
                <a:solidFill>
                  <a:schemeClr val="dk2"/>
                </a:solidFill>
              </a:rPr>
              <a:t> of bike availability</a:t>
            </a:r>
            <a:endParaRPr sz="1400">
              <a:solidFill>
                <a:schemeClr val="dk2"/>
              </a:solidFill>
            </a:endParaRPr>
          </a:p>
          <a:p>
            <a:pPr indent="-311150" lvl="1" marL="914400" rtl="0" algn="l">
              <a:lnSpc>
                <a:spcPct val="100000"/>
              </a:lnSpc>
              <a:spcBef>
                <a:spcPts val="1000"/>
              </a:spcBef>
              <a:spcAft>
                <a:spcPts val="0"/>
              </a:spcAft>
              <a:buClr>
                <a:schemeClr val="dk2"/>
              </a:buClr>
              <a:buSzPts val="1300"/>
              <a:buChar char="○"/>
            </a:pPr>
            <a:r>
              <a:rPr lang="en" sz="1300">
                <a:solidFill>
                  <a:schemeClr val="dk2"/>
                </a:solidFill>
              </a:rPr>
              <a:t>T</a:t>
            </a:r>
            <a:r>
              <a:rPr lang="en" sz="1300">
                <a:solidFill>
                  <a:schemeClr val="dk2"/>
                </a:solidFill>
              </a:rPr>
              <a:t>o ensure the 20 stations portrayed similar characteristics in availability trends</a:t>
            </a:r>
            <a:endParaRPr sz="1300">
              <a:solidFill>
                <a:schemeClr val="dk2"/>
              </a:solidFill>
            </a:endParaRPr>
          </a:p>
          <a:p>
            <a:pPr indent="-311150" lvl="1" marL="914400" rtl="0" algn="l">
              <a:lnSpc>
                <a:spcPct val="100000"/>
              </a:lnSpc>
              <a:spcBef>
                <a:spcPts val="1000"/>
              </a:spcBef>
              <a:spcAft>
                <a:spcPts val="0"/>
              </a:spcAft>
              <a:buClr>
                <a:schemeClr val="dk2"/>
              </a:buClr>
              <a:buSzPts val="1300"/>
              <a:buChar char="○"/>
            </a:pPr>
            <a:r>
              <a:rPr lang="en" sz="1300">
                <a:solidFill>
                  <a:schemeClr val="dk2"/>
                </a:solidFill>
              </a:rPr>
              <a:t>To ensure stations are not too far apart from each other (reshuffling efficiency)</a:t>
            </a:r>
            <a:endParaRPr sz="1300">
              <a:solidFill>
                <a:schemeClr val="dk2"/>
              </a:solidFill>
            </a:endParaRPr>
          </a:p>
        </p:txBody>
      </p:sp>
      <p:sp>
        <p:nvSpPr>
          <p:cNvPr id="204" name="Google Shape;204;p30"/>
          <p:cNvSpPr txBox="1"/>
          <p:nvPr>
            <p:ph type="title"/>
          </p:nvPr>
        </p:nvSpPr>
        <p:spPr>
          <a:xfrm>
            <a:off x="397475" y="3229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of Stations</a:t>
            </a:r>
            <a:endParaRPr/>
          </a:p>
        </p:txBody>
      </p:sp>
      <p:sp>
        <p:nvSpPr>
          <p:cNvPr id="205" name="Google Shape;205;p30"/>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30"/>
          <p:cNvPicPr preferRelativeResize="0"/>
          <p:nvPr/>
        </p:nvPicPr>
        <p:blipFill rotWithShape="1">
          <a:blip r:embed="rId3">
            <a:alphaModFix/>
          </a:blip>
          <a:srcRect b="0" l="0" r="0" t="1293"/>
          <a:stretch/>
        </p:blipFill>
        <p:spPr>
          <a:xfrm>
            <a:off x="4872225" y="475975"/>
            <a:ext cx="3756000" cy="4154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148950" y="4119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Model and Results - Random Forest</a:t>
            </a:r>
            <a:endParaRPr/>
          </a:p>
        </p:txBody>
      </p:sp>
      <p:sp>
        <p:nvSpPr>
          <p:cNvPr id="213" name="Google Shape;213;p31"/>
          <p:cNvSpPr txBox="1"/>
          <p:nvPr>
            <p:ph idx="1" type="body"/>
          </p:nvPr>
        </p:nvSpPr>
        <p:spPr>
          <a:xfrm>
            <a:off x="311700" y="811650"/>
            <a:ext cx="8063700" cy="1560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000"/>
              </a:spcBef>
              <a:spcAft>
                <a:spcPts val="0"/>
              </a:spcAft>
              <a:buClr>
                <a:schemeClr val="dk2"/>
              </a:buClr>
              <a:buSzPts val="1200"/>
              <a:buChar char="●"/>
            </a:pPr>
            <a:r>
              <a:rPr lang="en" sz="1200">
                <a:solidFill>
                  <a:schemeClr val="dk2"/>
                </a:solidFill>
              </a:rPr>
              <a:t>We</a:t>
            </a:r>
            <a:r>
              <a:rPr lang="en" sz="1200">
                <a:solidFill>
                  <a:schemeClr val="dk2"/>
                </a:solidFill>
              </a:rPr>
              <a:t> sampled the data to ensure that it consist of </a:t>
            </a:r>
            <a:r>
              <a:rPr lang="en" sz="1200">
                <a:solidFill>
                  <a:schemeClr val="dk2"/>
                </a:solidFill>
              </a:rPr>
              <a:t>50% “Yes” and 50% “No”</a:t>
            </a:r>
            <a:r>
              <a:rPr lang="en" sz="1200">
                <a:solidFill>
                  <a:schemeClr val="dk2"/>
                </a:solidFill>
              </a:rPr>
              <a:t> in availability so that  the model can learn both cases equally</a:t>
            </a:r>
            <a:endParaRPr sz="1200">
              <a:solidFill>
                <a:schemeClr val="dk2"/>
              </a:solidFill>
            </a:endParaRPr>
          </a:p>
          <a:p>
            <a:pPr indent="-304800" lvl="0" marL="457200" rtl="0" algn="l">
              <a:lnSpc>
                <a:spcPct val="150000"/>
              </a:lnSpc>
              <a:spcBef>
                <a:spcPts val="1000"/>
              </a:spcBef>
              <a:spcAft>
                <a:spcPts val="0"/>
              </a:spcAft>
              <a:buClr>
                <a:schemeClr val="dk2"/>
              </a:buClr>
              <a:buSzPts val="1200"/>
              <a:buChar char="●"/>
            </a:pPr>
            <a:r>
              <a:rPr lang="en" sz="1200">
                <a:solidFill>
                  <a:schemeClr val="dk2"/>
                </a:solidFill>
              </a:rPr>
              <a:t>We split the data into </a:t>
            </a:r>
            <a:r>
              <a:rPr b="1" lang="en" sz="1200">
                <a:solidFill>
                  <a:schemeClr val="dk2"/>
                </a:solidFill>
              </a:rPr>
              <a:t>95% training set </a:t>
            </a:r>
            <a:r>
              <a:rPr lang="en" sz="1200">
                <a:solidFill>
                  <a:schemeClr val="dk2"/>
                </a:solidFill>
              </a:rPr>
              <a:t>and</a:t>
            </a:r>
            <a:r>
              <a:rPr b="1" lang="en" sz="1200">
                <a:solidFill>
                  <a:schemeClr val="dk2"/>
                </a:solidFill>
              </a:rPr>
              <a:t> 5% test set </a:t>
            </a:r>
            <a:endParaRPr b="1" sz="1200">
              <a:solidFill>
                <a:schemeClr val="dk2"/>
              </a:solidFill>
            </a:endParaRPr>
          </a:p>
          <a:p>
            <a:pPr indent="-304800" lvl="0" marL="457200" rtl="0" algn="l">
              <a:lnSpc>
                <a:spcPct val="150000"/>
              </a:lnSpc>
              <a:spcBef>
                <a:spcPts val="1000"/>
              </a:spcBef>
              <a:spcAft>
                <a:spcPts val="0"/>
              </a:spcAft>
              <a:buClr>
                <a:schemeClr val="dk2"/>
              </a:buClr>
              <a:buSzPts val="1200"/>
              <a:buChar char="●"/>
            </a:pPr>
            <a:r>
              <a:rPr lang="en" sz="1200">
                <a:solidFill>
                  <a:schemeClr val="dk2"/>
                </a:solidFill>
              </a:rPr>
              <a:t>Using the transformed data for the 20 selected stations, we chose to fit a </a:t>
            </a:r>
            <a:r>
              <a:rPr b="1" lang="en" sz="1200">
                <a:solidFill>
                  <a:schemeClr val="dk2"/>
                </a:solidFill>
              </a:rPr>
              <a:t>Random Forest</a:t>
            </a:r>
            <a:r>
              <a:rPr lang="en" sz="1200">
                <a:solidFill>
                  <a:schemeClr val="dk2"/>
                </a:solidFill>
              </a:rPr>
              <a:t> model to predict availability (“Yes” or “No”) after comparing this model with Logistics Regression Model</a:t>
            </a:r>
            <a:endParaRPr b="1" sz="1200">
              <a:solidFill>
                <a:schemeClr val="dk2"/>
              </a:solidFill>
            </a:endParaRPr>
          </a:p>
          <a:p>
            <a:pPr indent="0" lvl="0" marL="0" rtl="0" algn="l">
              <a:lnSpc>
                <a:spcPct val="150000"/>
              </a:lnSpc>
              <a:spcBef>
                <a:spcPts val="1000"/>
              </a:spcBef>
              <a:spcAft>
                <a:spcPts val="0"/>
              </a:spcAft>
              <a:buNone/>
            </a:pPr>
            <a:r>
              <a:rPr b="1" lang="en" sz="1300">
                <a:solidFill>
                  <a:schemeClr val="dk2"/>
                </a:solidFill>
              </a:rPr>
              <a:t>            </a:t>
            </a:r>
            <a:endParaRPr b="1" sz="1300"/>
          </a:p>
          <a:p>
            <a:pPr indent="0" lvl="0" marL="0" rtl="0" algn="l">
              <a:spcBef>
                <a:spcPts val="0"/>
              </a:spcBef>
              <a:spcAft>
                <a:spcPts val="0"/>
              </a:spcAft>
              <a:buNone/>
            </a:pPr>
            <a:r>
              <a:t/>
            </a:r>
            <a:endParaRPr/>
          </a:p>
        </p:txBody>
      </p:sp>
      <p:sp>
        <p:nvSpPr>
          <p:cNvPr id="214" name="Google Shape;214;p31"/>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16" name="Google Shape;216;p31"/>
          <p:cNvGraphicFramePr/>
          <p:nvPr/>
        </p:nvGraphicFramePr>
        <p:xfrm>
          <a:off x="524763" y="2787363"/>
          <a:ext cx="3000000" cy="3000000"/>
        </p:xfrm>
        <a:graphic>
          <a:graphicData uri="http://schemas.openxmlformats.org/drawingml/2006/table">
            <a:tbl>
              <a:tblPr>
                <a:noFill/>
                <a:tableStyleId>{021BE5FA-201F-4FBB-838F-8586C4445BB0}</a:tableStyleId>
              </a:tblPr>
              <a:tblGrid>
                <a:gridCol w="1171000"/>
                <a:gridCol w="1515925"/>
                <a:gridCol w="1425125"/>
              </a:tblGrid>
              <a:tr h="356150">
                <a:tc rowSpan="2">
                  <a:txBody>
                    <a:bodyPr/>
                    <a:lstStyle/>
                    <a:p>
                      <a:pPr indent="0" lvl="0" marL="0" rtl="0" algn="ctr">
                        <a:lnSpc>
                          <a:spcPct val="115000"/>
                        </a:lnSpc>
                        <a:spcBef>
                          <a:spcPts val="0"/>
                        </a:spcBef>
                        <a:spcAft>
                          <a:spcPts val="0"/>
                        </a:spcAft>
                        <a:buNone/>
                      </a:pPr>
                      <a:r>
                        <a:t/>
                      </a:r>
                      <a:endParaRPr b="1" sz="1450"/>
                    </a:p>
                    <a:p>
                      <a:pPr indent="0" lvl="0" marL="0" rtl="0" algn="ctr">
                        <a:lnSpc>
                          <a:spcPct val="115000"/>
                        </a:lnSpc>
                        <a:spcBef>
                          <a:spcPts val="0"/>
                        </a:spcBef>
                        <a:spcAft>
                          <a:spcPts val="0"/>
                        </a:spcAft>
                        <a:buNone/>
                      </a:pPr>
                      <a:r>
                        <a:rPr b="1" lang="en" sz="1450"/>
                        <a:t>Actual</a:t>
                      </a:r>
                      <a:endParaRPr b="1" sz="14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sz="1450"/>
                        <a:t>Predicted</a:t>
                      </a:r>
                      <a:endParaRPr b="1" sz="14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356150">
                <a:tc vMerge="1"/>
                <a:tc>
                  <a:txBody>
                    <a:bodyPr/>
                    <a:lstStyle/>
                    <a:p>
                      <a:pPr indent="0" lvl="0" marL="0" rtl="0" algn="ctr">
                        <a:lnSpc>
                          <a:spcPct val="115000"/>
                        </a:lnSpc>
                        <a:spcBef>
                          <a:spcPts val="0"/>
                        </a:spcBef>
                        <a:spcAft>
                          <a:spcPts val="0"/>
                        </a:spcAft>
                        <a:buNone/>
                      </a:pPr>
                      <a:r>
                        <a:rPr lang="en" sz="1350"/>
                        <a:t>Yes</a:t>
                      </a:r>
                      <a:endParaRPr sz="13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50"/>
                        <a:t>No</a:t>
                      </a:r>
                      <a:endParaRPr sz="13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56150">
                <a:tc>
                  <a:txBody>
                    <a:bodyPr/>
                    <a:lstStyle/>
                    <a:p>
                      <a:pPr indent="0" lvl="0" marL="0" rtl="0" algn="ctr">
                        <a:lnSpc>
                          <a:spcPct val="115000"/>
                        </a:lnSpc>
                        <a:spcBef>
                          <a:spcPts val="0"/>
                        </a:spcBef>
                        <a:spcAft>
                          <a:spcPts val="0"/>
                        </a:spcAft>
                        <a:buNone/>
                      </a:pPr>
                      <a:r>
                        <a:rPr lang="en" sz="1350"/>
                        <a:t>Yes</a:t>
                      </a:r>
                      <a:endParaRPr sz="13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350"/>
                        <a:t>4,164</a:t>
                      </a:r>
                      <a:endParaRPr sz="13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350"/>
                        <a:t>843</a:t>
                      </a:r>
                      <a:endParaRPr sz="13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56150">
                <a:tc>
                  <a:txBody>
                    <a:bodyPr/>
                    <a:lstStyle/>
                    <a:p>
                      <a:pPr indent="0" lvl="0" marL="0" rtl="0" algn="ctr">
                        <a:lnSpc>
                          <a:spcPct val="115000"/>
                        </a:lnSpc>
                        <a:spcBef>
                          <a:spcPts val="0"/>
                        </a:spcBef>
                        <a:spcAft>
                          <a:spcPts val="0"/>
                        </a:spcAft>
                        <a:buNone/>
                      </a:pPr>
                      <a:r>
                        <a:rPr lang="en" sz="1350"/>
                        <a:t>No</a:t>
                      </a:r>
                      <a:endParaRPr sz="13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350"/>
                        <a:t>607</a:t>
                      </a:r>
                      <a:endParaRPr sz="13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350"/>
                        <a:t>4,386</a:t>
                      </a:r>
                      <a:endParaRPr sz="135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graphicFrame>
        <p:nvGraphicFramePr>
          <p:cNvPr id="217" name="Google Shape;217;p31"/>
          <p:cNvGraphicFramePr/>
          <p:nvPr/>
        </p:nvGraphicFramePr>
        <p:xfrm>
          <a:off x="5561475" y="2787375"/>
          <a:ext cx="3000000" cy="3000000"/>
        </p:xfrm>
        <a:graphic>
          <a:graphicData uri="http://schemas.openxmlformats.org/drawingml/2006/table">
            <a:tbl>
              <a:tblPr>
                <a:noFill/>
                <a:tableStyleId>{45817090-5CC1-4215-A913-3E77E847EBDB}</a:tableStyleId>
              </a:tblPr>
              <a:tblGrid>
                <a:gridCol w="1838400"/>
                <a:gridCol w="1045175"/>
              </a:tblGrid>
              <a:tr h="594575">
                <a:tc>
                  <a:txBody>
                    <a:bodyPr/>
                    <a:lstStyle/>
                    <a:p>
                      <a:pPr indent="0" lvl="0" marL="0" rtl="0" algn="l">
                        <a:spcBef>
                          <a:spcPts val="0"/>
                        </a:spcBef>
                        <a:spcAft>
                          <a:spcPts val="0"/>
                        </a:spcAft>
                        <a:buNone/>
                      </a:pPr>
                      <a:r>
                        <a:rPr b="1" lang="en">
                          <a:solidFill>
                            <a:schemeClr val="dk2"/>
                          </a:solidFill>
                          <a:latin typeface="Source Sans Pro"/>
                          <a:ea typeface="Source Sans Pro"/>
                          <a:cs typeface="Source Sans Pro"/>
                          <a:sym typeface="Source Sans Pro"/>
                        </a:rPr>
                        <a:t>Overall Accuracy</a:t>
                      </a:r>
                      <a:endParaRPr b="1">
                        <a:solidFill>
                          <a:schemeClr val="dk2"/>
                        </a:solidFill>
                        <a:latin typeface="Source Sans Pro"/>
                        <a:ea typeface="Source Sans Pro"/>
                        <a:cs typeface="Source Sans Pro"/>
                        <a:sym typeface="Source Sans Pr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85.5</a:t>
                      </a:r>
                      <a:r>
                        <a:rPr lang="en">
                          <a:solidFill>
                            <a:schemeClr val="dk2"/>
                          </a:solidFill>
                          <a:latin typeface="Source Sans Pro"/>
                          <a:ea typeface="Source Sans Pro"/>
                          <a:cs typeface="Source Sans Pro"/>
                          <a:sym typeface="Source Sans Pro"/>
                        </a:rPr>
                        <a:t>%</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71700">
                <a:tc>
                  <a:txBody>
                    <a:bodyPr/>
                    <a:lstStyle/>
                    <a:p>
                      <a:pPr indent="0" lvl="0" marL="0" rtl="0" algn="l">
                        <a:spcBef>
                          <a:spcPts val="0"/>
                        </a:spcBef>
                        <a:spcAft>
                          <a:spcPts val="0"/>
                        </a:spcAft>
                        <a:buNone/>
                      </a:pPr>
                      <a:r>
                        <a:rPr b="1" lang="en">
                          <a:solidFill>
                            <a:schemeClr val="dk2"/>
                          </a:solidFill>
                          <a:latin typeface="Source Sans Pro"/>
                          <a:ea typeface="Source Sans Pro"/>
                          <a:cs typeface="Source Sans Pro"/>
                          <a:sym typeface="Source Sans Pro"/>
                        </a:rPr>
                        <a:t>Accuracy for “Yes”</a:t>
                      </a:r>
                      <a:endParaRPr b="1">
                        <a:solidFill>
                          <a:schemeClr val="dk2"/>
                        </a:solidFill>
                        <a:latin typeface="Source Sans Pro"/>
                        <a:ea typeface="Source Sans Pro"/>
                        <a:cs typeface="Source Sans Pro"/>
                        <a:sym typeface="Source Sans Pr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83.2%</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36675">
                <a:tc>
                  <a:txBody>
                    <a:bodyPr/>
                    <a:lstStyle/>
                    <a:p>
                      <a:pPr indent="0" lvl="0" marL="0" rtl="0" algn="l">
                        <a:spcBef>
                          <a:spcPts val="0"/>
                        </a:spcBef>
                        <a:spcAft>
                          <a:spcPts val="0"/>
                        </a:spcAft>
                        <a:buClr>
                          <a:schemeClr val="dk2"/>
                        </a:buClr>
                        <a:buSzPts val="1100"/>
                        <a:buFont typeface="Arial"/>
                        <a:buNone/>
                      </a:pPr>
                      <a:r>
                        <a:rPr b="1" lang="en">
                          <a:solidFill>
                            <a:schemeClr val="dk2"/>
                          </a:solidFill>
                          <a:latin typeface="Source Sans Pro"/>
                          <a:ea typeface="Source Sans Pro"/>
                          <a:cs typeface="Source Sans Pro"/>
                          <a:sym typeface="Source Sans Pro"/>
                        </a:rPr>
                        <a:t>A</a:t>
                      </a:r>
                      <a:r>
                        <a:rPr b="1" lang="en">
                          <a:solidFill>
                            <a:schemeClr val="dk2"/>
                          </a:solidFill>
                          <a:latin typeface="Source Sans Pro"/>
                          <a:ea typeface="Source Sans Pro"/>
                          <a:cs typeface="Source Sans Pro"/>
                          <a:sym typeface="Source Sans Pro"/>
                        </a:rPr>
                        <a:t>ccuracy for “No”</a:t>
                      </a:r>
                      <a:endParaRPr b="1">
                        <a:solidFill>
                          <a:schemeClr val="dk2"/>
                        </a:solidFill>
                        <a:latin typeface="Source Sans Pro"/>
                        <a:ea typeface="Source Sans Pro"/>
                        <a:cs typeface="Source Sans Pro"/>
                        <a:sym typeface="Source Sans Pr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
                          <a:solidFill>
                            <a:schemeClr val="dk2"/>
                          </a:solidFill>
                          <a:latin typeface="Source Sans Pro"/>
                          <a:ea typeface="Source Sans Pro"/>
                          <a:cs typeface="Source Sans Pro"/>
                          <a:sym typeface="Source Sans Pro"/>
                        </a:rPr>
                        <a:t>87.8%</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cxnSp>
        <p:nvCxnSpPr>
          <p:cNvPr id="218" name="Google Shape;218;p31"/>
          <p:cNvCxnSpPr/>
          <p:nvPr/>
        </p:nvCxnSpPr>
        <p:spPr>
          <a:xfrm flipH="1" rot="10800000">
            <a:off x="4793763" y="3550250"/>
            <a:ext cx="600600" cy="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Model in Practice</a:t>
            </a:r>
            <a:endParaRPr>
              <a:highlight>
                <a:schemeClr val="lt1"/>
              </a:highlight>
            </a:endParaRPr>
          </a:p>
        </p:txBody>
      </p:sp>
      <p:sp>
        <p:nvSpPr>
          <p:cNvPr id="224" name="Google Shape;224;p32"/>
          <p:cNvSpPr txBox="1"/>
          <p:nvPr>
            <p:ph idx="1" type="body"/>
          </p:nvPr>
        </p:nvSpPr>
        <p:spPr>
          <a:xfrm>
            <a:off x="311700" y="1005900"/>
            <a:ext cx="8520600" cy="3815100"/>
          </a:xfrm>
          <a:prstGeom prst="rect">
            <a:avLst/>
          </a:prstGeom>
        </p:spPr>
        <p:txBody>
          <a:bodyPr anchorCtr="0" anchor="t" bIns="91425" lIns="91425" spcFirstLastPara="1" rIns="91425" wrap="square" tIns="91425">
            <a:normAutofit/>
          </a:bodyPr>
          <a:lstStyle/>
          <a:p>
            <a:pPr indent="-315869" lvl="0" marL="457200" rtl="0" algn="l">
              <a:lnSpc>
                <a:spcPct val="150000"/>
              </a:lnSpc>
              <a:spcBef>
                <a:spcPts val="0"/>
              </a:spcBef>
              <a:spcAft>
                <a:spcPts val="0"/>
              </a:spcAft>
              <a:buClr>
                <a:schemeClr val="dk2"/>
              </a:buClr>
              <a:buSzPts val="1374"/>
              <a:buFont typeface="Arial"/>
              <a:buChar char="●"/>
            </a:pPr>
            <a:r>
              <a:rPr lang="en" sz="1374">
                <a:solidFill>
                  <a:schemeClr val="dk2"/>
                </a:solidFill>
                <a:latin typeface="Arial"/>
                <a:ea typeface="Arial"/>
                <a:cs typeface="Arial"/>
                <a:sym typeface="Arial"/>
              </a:rPr>
              <a:t>To use the </a:t>
            </a:r>
            <a:r>
              <a:rPr lang="en" sz="1374">
                <a:solidFill>
                  <a:schemeClr val="dk2"/>
                </a:solidFill>
                <a:latin typeface="Arial"/>
                <a:ea typeface="Arial"/>
                <a:cs typeface="Arial"/>
                <a:sym typeface="Arial"/>
              </a:rPr>
              <a:t>model for prediction</a:t>
            </a:r>
            <a:r>
              <a:rPr lang="en" sz="1374">
                <a:solidFill>
                  <a:schemeClr val="dk2"/>
                </a:solidFill>
                <a:latin typeface="Arial"/>
                <a:ea typeface="Arial"/>
                <a:cs typeface="Arial"/>
                <a:sym typeface="Arial"/>
              </a:rPr>
              <a:t>, the inputs from a user-perspective should be: </a:t>
            </a:r>
            <a:r>
              <a:rPr b="1" lang="en" sz="1374">
                <a:solidFill>
                  <a:schemeClr val="dk2"/>
                </a:solidFill>
              </a:rPr>
              <a:t>	</a:t>
            </a:r>
            <a:endParaRPr sz="1374">
              <a:solidFill>
                <a:schemeClr val="dk2"/>
              </a:solidFill>
            </a:endParaRPr>
          </a:p>
          <a:p>
            <a:pPr indent="-311150" lvl="1" marL="914400" rtl="0" algn="l">
              <a:lnSpc>
                <a:spcPct val="150000"/>
              </a:lnSpc>
              <a:spcBef>
                <a:spcPts val="1000"/>
              </a:spcBef>
              <a:spcAft>
                <a:spcPts val="0"/>
              </a:spcAft>
              <a:buClr>
                <a:srgbClr val="8E7CC3"/>
              </a:buClr>
              <a:buSzPts val="1300"/>
              <a:buChar char="○"/>
            </a:pPr>
            <a:r>
              <a:rPr b="1" lang="en" sz="1300">
                <a:solidFill>
                  <a:srgbClr val="8E7CC3"/>
                </a:solidFill>
              </a:rPr>
              <a:t>is_weekday</a:t>
            </a:r>
            <a:endParaRPr sz="1300">
              <a:solidFill>
                <a:srgbClr val="8E7CC3"/>
              </a:solidFill>
            </a:endParaRPr>
          </a:p>
          <a:p>
            <a:pPr indent="-311150" lvl="1" marL="914400" rtl="0" algn="l">
              <a:lnSpc>
                <a:spcPct val="150000"/>
              </a:lnSpc>
              <a:spcBef>
                <a:spcPts val="0"/>
              </a:spcBef>
              <a:spcAft>
                <a:spcPts val="0"/>
              </a:spcAft>
              <a:buClr>
                <a:srgbClr val="8E7CC3"/>
              </a:buClr>
              <a:buSzPts val="1300"/>
              <a:buChar char="○"/>
            </a:pPr>
            <a:r>
              <a:rPr b="1" lang="en" sz="1300">
                <a:solidFill>
                  <a:srgbClr val="8E7CC3"/>
                </a:solidFill>
              </a:rPr>
              <a:t>month</a:t>
            </a:r>
            <a:endParaRPr sz="1300">
              <a:solidFill>
                <a:srgbClr val="8E7CC3"/>
              </a:solidFill>
            </a:endParaRPr>
          </a:p>
          <a:p>
            <a:pPr indent="-311150" lvl="1" marL="914400" rtl="0" algn="l">
              <a:lnSpc>
                <a:spcPct val="150000"/>
              </a:lnSpc>
              <a:spcBef>
                <a:spcPts val="0"/>
              </a:spcBef>
              <a:spcAft>
                <a:spcPts val="0"/>
              </a:spcAft>
              <a:buClr>
                <a:srgbClr val="8E7CC3"/>
              </a:buClr>
              <a:buSzPts val="1300"/>
              <a:buChar char="○"/>
            </a:pPr>
            <a:r>
              <a:rPr b="1" lang="en" sz="1300">
                <a:solidFill>
                  <a:srgbClr val="8E7CC3"/>
                </a:solidFill>
              </a:rPr>
              <a:t>hour_minute</a:t>
            </a:r>
            <a:endParaRPr sz="1300">
              <a:solidFill>
                <a:srgbClr val="8E7CC3"/>
              </a:solidFill>
            </a:endParaRPr>
          </a:p>
          <a:p>
            <a:pPr indent="-311150" lvl="1" marL="914400" rtl="0" algn="l">
              <a:lnSpc>
                <a:spcPct val="150000"/>
              </a:lnSpc>
              <a:spcBef>
                <a:spcPts val="0"/>
              </a:spcBef>
              <a:spcAft>
                <a:spcPts val="0"/>
              </a:spcAft>
              <a:buClr>
                <a:srgbClr val="45818E"/>
              </a:buClr>
              <a:buSzPts val="1300"/>
              <a:buChar char="○"/>
            </a:pPr>
            <a:r>
              <a:rPr b="1" lang="en" sz="1300">
                <a:solidFill>
                  <a:srgbClr val="45818E"/>
                </a:solidFill>
              </a:rPr>
              <a:t>PRCP</a:t>
            </a:r>
            <a:r>
              <a:rPr lang="en" sz="1300">
                <a:solidFill>
                  <a:srgbClr val="45818E"/>
                </a:solidFill>
              </a:rPr>
              <a:t>: </a:t>
            </a:r>
            <a:endParaRPr sz="1300">
              <a:solidFill>
                <a:srgbClr val="45818E"/>
              </a:solidFill>
            </a:endParaRPr>
          </a:p>
          <a:p>
            <a:pPr indent="-311150" lvl="1" marL="914400" rtl="0" algn="l">
              <a:lnSpc>
                <a:spcPct val="150000"/>
              </a:lnSpc>
              <a:spcBef>
                <a:spcPts val="0"/>
              </a:spcBef>
              <a:spcAft>
                <a:spcPts val="0"/>
              </a:spcAft>
              <a:buClr>
                <a:srgbClr val="45818E"/>
              </a:buClr>
              <a:buSzPts val="1300"/>
              <a:buChar char="○"/>
            </a:pPr>
            <a:r>
              <a:rPr b="1" lang="en" sz="1300">
                <a:solidFill>
                  <a:srgbClr val="45818E"/>
                </a:solidFill>
              </a:rPr>
              <a:t>TAVG</a:t>
            </a:r>
            <a:r>
              <a:rPr lang="en" sz="1300">
                <a:solidFill>
                  <a:srgbClr val="45818E"/>
                </a:solidFill>
              </a:rPr>
              <a:t>: </a:t>
            </a:r>
            <a:endParaRPr sz="1300">
              <a:solidFill>
                <a:srgbClr val="45818E"/>
              </a:solidFill>
            </a:endParaRPr>
          </a:p>
          <a:p>
            <a:pPr indent="-311150" lvl="1" marL="914400" rtl="0" algn="l">
              <a:lnSpc>
                <a:spcPct val="150000"/>
              </a:lnSpc>
              <a:spcBef>
                <a:spcPts val="0"/>
              </a:spcBef>
              <a:spcAft>
                <a:spcPts val="0"/>
              </a:spcAft>
              <a:buClr>
                <a:srgbClr val="6AA84F"/>
              </a:buClr>
              <a:buSzPts val="1300"/>
              <a:buChar char="○"/>
            </a:pPr>
            <a:r>
              <a:rPr b="1" lang="en" sz="1300">
                <a:solidFill>
                  <a:srgbClr val="6AA84F"/>
                </a:solidFill>
              </a:rPr>
              <a:t>station_id</a:t>
            </a:r>
            <a:r>
              <a:rPr lang="en" sz="1300">
                <a:solidFill>
                  <a:srgbClr val="6AA84F"/>
                </a:solidFill>
              </a:rPr>
              <a:t>: </a:t>
            </a:r>
            <a:endParaRPr b="1" sz="1300">
              <a:solidFill>
                <a:schemeClr val="dk2"/>
              </a:solidFill>
            </a:endParaRPr>
          </a:p>
          <a:p>
            <a:pPr indent="-309605" lvl="0" marL="457200" rtl="0" algn="l">
              <a:lnSpc>
                <a:spcPct val="115000"/>
              </a:lnSpc>
              <a:spcBef>
                <a:spcPts val="1000"/>
              </a:spcBef>
              <a:spcAft>
                <a:spcPts val="0"/>
              </a:spcAft>
              <a:buClr>
                <a:schemeClr val="dk2"/>
              </a:buClr>
              <a:buSzPts val="1276"/>
              <a:buFont typeface="Arial"/>
              <a:buChar char="●"/>
            </a:pPr>
            <a:r>
              <a:rPr lang="en" sz="1275">
                <a:solidFill>
                  <a:schemeClr val="dk2"/>
                </a:solidFill>
                <a:latin typeface="Arial"/>
                <a:ea typeface="Arial"/>
                <a:cs typeface="Arial"/>
                <a:sym typeface="Arial"/>
              </a:rPr>
              <a:t>The model can predict the availability status of any stations </a:t>
            </a:r>
            <a:r>
              <a:rPr b="1" lang="en" sz="1275">
                <a:solidFill>
                  <a:schemeClr val="dk2"/>
                </a:solidFill>
                <a:latin typeface="Arial"/>
                <a:ea typeface="Arial"/>
                <a:cs typeface="Arial"/>
                <a:sym typeface="Arial"/>
              </a:rPr>
              <a:t>within our chosen cluster</a:t>
            </a:r>
            <a:r>
              <a:rPr lang="en" sz="1275">
                <a:solidFill>
                  <a:schemeClr val="dk2"/>
                </a:solidFill>
                <a:latin typeface="Arial"/>
                <a:ea typeface="Arial"/>
                <a:cs typeface="Arial"/>
                <a:sym typeface="Arial"/>
              </a:rPr>
              <a:t> at a user defined time interval for customers</a:t>
            </a:r>
            <a:endParaRPr sz="1275">
              <a:solidFill>
                <a:schemeClr val="dk2"/>
              </a:solidFill>
              <a:latin typeface="Arial"/>
              <a:ea typeface="Arial"/>
              <a:cs typeface="Arial"/>
              <a:sym typeface="Arial"/>
            </a:endParaRPr>
          </a:p>
          <a:p>
            <a:pPr indent="-309605" lvl="0" marL="457200" rtl="0" algn="l">
              <a:lnSpc>
                <a:spcPct val="115000"/>
              </a:lnSpc>
              <a:spcBef>
                <a:spcPts val="1000"/>
              </a:spcBef>
              <a:spcAft>
                <a:spcPts val="1000"/>
              </a:spcAft>
              <a:buClr>
                <a:schemeClr val="dk2"/>
              </a:buClr>
              <a:buSzPts val="1276"/>
              <a:buFont typeface="Arial"/>
              <a:buChar char="●"/>
            </a:pPr>
            <a:r>
              <a:rPr lang="en" sz="1275">
                <a:solidFill>
                  <a:schemeClr val="dk2"/>
                </a:solidFill>
                <a:latin typeface="Arial"/>
                <a:ea typeface="Arial"/>
                <a:cs typeface="Arial"/>
                <a:sym typeface="Arial"/>
              </a:rPr>
              <a:t>The further the date the user wants to predict, the less accurate the predictions will be because trends can change</a:t>
            </a:r>
            <a:endParaRPr sz="1275"/>
          </a:p>
        </p:txBody>
      </p:sp>
      <p:sp>
        <p:nvSpPr>
          <p:cNvPr id="225" name="Google Shape;225;p32"/>
          <p:cNvSpPr/>
          <p:nvPr/>
        </p:nvSpPr>
        <p:spPr>
          <a:xfrm>
            <a:off x="0" y="0"/>
            <a:ext cx="9144000" cy="255000"/>
          </a:xfrm>
          <a:prstGeom prst="rect">
            <a:avLst/>
          </a:prstGeom>
          <a:solidFill>
            <a:srgbClr val="0784B1"/>
          </a:solidFill>
          <a:ln cap="flat" cmpd="sng" w="9525">
            <a:solidFill>
              <a:srgbClr val="0784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32"/>
          <p:cNvSpPr txBox="1"/>
          <p:nvPr/>
        </p:nvSpPr>
        <p:spPr>
          <a:xfrm>
            <a:off x="2819650" y="2448825"/>
            <a:ext cx="494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5818E"/>
                </a:solidFill>
                <a:latin typeface="Source Sans Pro"/>
                <a:ea typeface="Source Sans Pro"/>
                <a:cs typeface="Source Sans Pro"/>
                <a:sym typeface="Source Sans Pro"/>
              </a:rPr>
              <a:t>These can be acquired and auto-updated using weather forecast APIs</a:t>
            </a:r>
            <a:endParaRPr sz="1000">
              <a:solidFill>
                <a:srgbClr val="45818E"/>
              </a:solidFill>
              <a:latin typeface="Source Sans Pro"/>
              <a:ea typeface="Source Sans Pro"/>
              <a:cs typeface="Source Sans Pro"/>
              <a:sym typeface="Source Sans Pro"/>
            </a:endParaRPr>
          </a:p>
        </p:txBody>
      </p:sp>
      <p:sp>
        <p:nvSpPr>
          <p:cNvPr id="228" name="Google Shape;228;p32"/>
          <p:cNvSpPr txBox="1"/>
          <p:nvPr/>
        </p:nvSpPr>
        <p:spPr>
          <a:xfrm>
            <a:off x="2873425" y="2901325"/>
            <a:ext cx="411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AA84F"/>
                </a:solidFill>
                <a:latin typeface="Source Sans Pro"/>
                <a:ea typeface="Source Sans Pro"/>
                <a:cs typeface="Source Sans Pro"/>
                <a:sym typeface="Source Sans Pro"/>
              </a:rPr>
              <a:t>This is the station the user is interested in (the only “manual” input needed)</a:t>
            </a:r>
            <a:endParaRPr sz="1000">
              <a:solidFill>
                <a:srgbClr val="6AA84F"/>
              </a:solidFill>
              <a:latin typeface="Source Sans Pro"/>
              <a:ea typeface="Source Sans Pro"/>
              <a:cs typeface="Source Sans Pro"/>
              <a:sym typeface="Source Sans Pro"/>
            </a:endParaRPr>
          </a:p>
        </p:txBody>
      </p:sp>
      <p:sp>
        <p:nvSpPr>
          <p:cNvPr id="229" name="Google Shape;229;p32"/>
          <p:cNvSpPr txBox="1"/>
          <p:nvPr/>
        </p:nvSpPr>
        <p:spPr>
          <a:xfrm>
            <a:off x="2781300" y="1788888"/>
            <a:ext cx="385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E7CC3"/>
                </a:solidFill>
                <a:latin typeface="Source Sans Pro"/>
                <a:ea typeface="Source Sans Pro"/>
                <a:cs typeface="Source Sans Pro"/>
                <a:sym typeface="Source Sans Pro"/>
              </a:rPr>
              <a:t>Auto-assigned using the date of the user’s request</a:t>
            </a:r>
            <a:endParaRPr sz="1000">
              <a:solidFill>
                <a:srgbClr val="8E7CC3"/>
              </a:solidFill>
              <a:latin typeface="Source Sans Pro"/>
              <a:ea typeface="Source Sans Pro"/>
              <a:cs typeface="Source Sans Pro"/>
              <a:sym typeface="Source Sans Pro"/>
            </a:endParaRPr>
          </a:p>
        </p:txBody>
      </p:sp>
      <p:cxnSp>
        <p:nvCxnSpPr>
          <p:cNvPr id="230" name="Google Shape;230;p32"/>
          <p:cNvCxnSpPr/>
          <p:nvPr/>
        </p:nvCxnSpPr>
        <p:spPr>
          <a:xfrm>
            <a:off x="2242925" y="1958250"/>
            <a:ext cx="390600" cy="0"/>
          </a:xfrm>
          <a:prstGeom prst="straightConnector1">
            <a:avLst/>
          </a:prstGeom>
          <a:noFill/>
          <a:ln cap="flat" cmpd="sng" w="9525">
            <a:solidFill>
              <a:srgbClr val="8E7CC3"/>
            </a:solidFill>
            <a:prstDash val="solid"/>
            <a:round/>
            <a:headEnd len="med" w="med" type="none"/>
            <a:tailEnd len="med" w="med" type="triangle"/>
          </a:ln>
        </p:spPr>
      </p:cxnSp>
      <p:cxnSp>
        <p:nvCxnSpPr>
          <p:cNvPr id="231" name="Google Shape;231;p32"/>
          <p:cNvCxnSpPr/>
          <p:nvPr/>
        </p:nvCxnSpPr>
        <p:spPr>
          <a:xfrm>
            <a:off x="2196875" y="2618175"/>
            <a:ext cx="390600" cy="0"/>
          </a:xfrm>
          <a:prstGeom prst="straightConnector1">
            <a:avLst/>
          </a:prstGeom>
          <a:noFill/>
          <a:ln cap="flat" cmpd="sng" w="9525">
            <a:solidFill>
              <a:srgbClr val="76A5AF"/>
            </a:solidFill>
            <a:prstDash val="solid"/>
            <a:round/>
            <a:headEnd len="med" w="med" type="none"/>
            <a:tailEnd len="med" w="med" type="triangle"/>
          </a:ln>
        </p:spPr>
      </p:cxnSp>
      <p:cxnSp>
        <p:nvCxnSpPr>
          <p:cNvPr id="232" name="Google Shape;232;p32"/>
          <p:cNvCxnSpPr/>
          <p:nvPr/>
        </p:nvCxnSpPr>
        <p:spPr>
          <a:xfrm>
            <a:off x="2273650" y="3147625"/>
            <a:ext cx="390600" cy="0"/>
          </a:xfrm>
          <a:prstGeom prst="straightConnector1">
            <a:avLst/>
          </a:prstGeom>
          <a:noFill/>
          <a:ln cap="flat" cmpd="sng" w="9525">
            <a:solidFill>
              <a:srgbClr val="6AA84F"/>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